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60" r:id="rId3"/>
    <p:sldId id="257" r:id="rId4"/>
    <p:sldId id="258" r:id="rId5"/>
    <p:sldId id="262" r:id="rId6"/>
    <p:sldId id="259" r:id="rId7"/>
    <p:sldId id="264" r:id="rId8"/>
    <p:sldId id="288" r:id="rId9"/>
    <p:sldId id="265" r:id="rId10"/>
    <p:sldId id="269" r:id="rId11"/>
    <p:sldId id="270" r:id="rId12"/>
    <p:sldId id="271" r:id="rId13"/>
    <p:sldId id="272" r:id="rId14"/>
    <p:sldId id="273" r:id="rId15"/>
    <p:sldId id="274" r:id="rId16"/>
    <p:sldId id="275" r:id="rId17"/>
    <p:sldId id="276" r:id="rId18"/>
    <p:sldId id="277" r:id="rId19"/>
    <p:sldId id="287" r:id="rId20"/>
    <p:sldId id="278" r:id="rId21"/>
    <p:sldId id="279" r:id="rId22"/>
    <p:sldId id="280" r:id="rId23"/>
    <p:sldId id="286" r:id="rId24"/>
    <p:sldId id="263" r:id="rId25"/>
    <p:sldId id="281" r:id="rId26"/>
    <p:sldId id="282" r:id="rId27"/>
    <p:sldId id="283" r:id="rId28"/>
    <p:sldId id="284" r:id="rId29"/>
    <p:sldId id="285" r:id="rId30"/>
  </p:sldIdLst>
  <p:sldSz cx="9144000" cy="6858000" type="screen4x3"/>
  <p:notesSz cx="6735763" cy="9869488"/>
  <p:defaultTextStyle>
    <a:defPPr>
      <a:defRPr lang="de-DE"/>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1224" y="216"/>
      </p:cViewPr>
      <p:guideLst>
        <p:guide orient="horz" pos="2160"/>
        <p:guide orient="horz" pos="553"/>
        <p:guide pos="4781"/>
        <p:guide pos="5714"/>
        <p:guide pos="4880"/>
        <p:guide pos="6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de-DE" altLang="de-DE"/>
          </a:p>
        </p:txBody>
      </p:sp>
      <p:sp>
        <p:nvSpPr>
          <p:cNvPr id="10243"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0244"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46" name="Rectangle 6"/>
          <p:cNvSpPr>
            <a:spLocks noGrp="1" noChangeArrowheads="1"/>
          </p:cNvSpPr>
          <p:nvPr>
            <p:ph type="ftr" sz="quarter" idx="4"/>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de-DE" altLang="de-DE"/>
          </a:p>
        </p:txBody>
      </p:sp>
      <p:sp>
        <p:nvSpPr>
          <p:cNvPr id="10247" name="Rectangle 7"/>
          <p:cNvSpPr>
            <a:spLocks noGrp="1" noChangeArrowheads="1"/>
          </p:cNvSpPr>
          <p:nvPr>
            <p:ph type="sldNum" sz="quarter" idx="5"/>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ADDC0D0-BA1D-414E-B515-22AFC0FAEAA9}" type="slidenum">
              <a:rPr lang="de-DE" altLang="de-DE"/>
              <a:pPr/>
              <a:t>‹Nr.›</a:t>
            </a:fld>
            <a:endParaRPr lang="de-DE" altLang="de-DE"/>
          </a:p>
        </p:txBody>
      </p:sp>
    </p:spTree>
    <p:extLst>
      <p:ext uri="{BB962C8B-B14F-4D97-AF65-F5344CB8AC3E}">
        <p14:creationId xmlns:p14="http://schemas.microsoft.com/office/powerpoint/2010/main" val="12425184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130425"/>
            <a:ext cx="7772400" cy="1470025"/>
          </a:xfrm>
        </p:spPr>
        <p:txBody>
          <a:bodyPr anchor="ctr"/>
          <a:lstStyle>
            <a:lvl1pPr algn="ctr">
              <a:defRPr sz="3600"/>
            </a:lvl1pPr>
          </a:lstStyle>
          <a:p>
            <a:pPr lvl="0"/>
            <a:r>
              <a:rPr lang="de-DE" altLang="de-DE" noProof="0" smtClean="0"/>
              <a:t>Titelmasterformat durch Klicken bearbeiten</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sz="2000">
                <a:latin typeface="Arial Black" pitchFamily="34" charset="0"/>
              </a:defRPr>
            </a:lvl1pPr>
          </a:lstStyle>
          <a:p>
            <a:pPr lvl="0"/>
            <a:r>
              <a:rPr lang="de-DE" altLang="de-DE" noProof="0" smtClean="0"/>
              <a:t>Formatvorlage des Untertitelmasters durch Klicken bearbeiten</a:t>
            </a:r>
          </a:p>
        </p:txBody>
      </p:sp>
      <p:sp>
        <p:nvSpPr>
          <p:cNvPr id="9223" name="Line 7"/>
          <p:cNvSpPr>
            <a:spLocks noChangeShapeType="1"/>
          </p:cNvSpPr>
          <p:nvPr/>
        </p:nvSpPr>
        <p:spPr bwMode="auto">
          <a:xfrm flipV="1">
            <a:off x="101600" y="838200"/>
            <a:ext cx="7485063" cy="0"/>
          </a:xfrm>
          <a:prstGeom prst="line">
            <a:avLst/>
          </a:prstGeom>
          <a:noFill/>
          <a:ln w="508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227" name="Line 11"/>
          <p:cNvSpPr>
            <a:spLocks noChangeShapeType="1"/>
          </p:cNvSpPr>
          <p:nvPr/>
        </p:nvSpPr>
        <p:spPr bwMode="auto">
          <a:xfrm>
            <a:off x="100013" y="6400800"/>
            <a:ext cx="8955087" cy="0"/>
          </a:xfrm>
          <a:prstGeom prst="line">
            <a:avLst/>
          </a:prstGeom>
          <a:noFill/>
          <a:ln w="508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9230" name="Picture 14" descr="Gramm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7000" y="241300"/>
            <a:ext cx="1323975" cy="636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smtClean="0"/>
              <a:t>© GRAMMER AG, G. Kittel / B. Beller, Onboarding Manual ASTRAS</a:t>
            </a:r>
            <a:endParaRPr lang="de-DE" altLang="de-DE"/>
          </a:p>
        </p:txBody>
      </p:sp>
      <p:sp>
        <p:nvSpPr>
          <p:cNvPr id="6" name="Foliennummernplatzhalter 5"/>
          <p:cNvSpPr>
            <a:spLocks noGrp="1"/>
          </p:cNvSpPr>
          <p:nvPr>
            <p:ph type="sldNum" sz="quarter" idx="12"/>
          </p:nvPr>
        </p:nvSpPr>
        <p:spPr/>
        <p:txBody>
          <a:bodyPr/>
          <a:lstStyle>
            <a:lvl1pPr>
              <a:defRPr/>
            </a:lvl1pPr>
          </a:lstStyle>
          <a:p>
            <a:r>
              <a:rPr lang="de-DE" altLang="de-DE"/>
              <a:t>Seite </a:t>
            </a:r>
            <a:fld id="{38FBE55E-3761-4526-9004-82AB1F524849}" type="slidenum">
              <a:rPr lang="de-DE" altLang="de-DE"/>
              <a:pPr/>
              <a:t>‹Nr.›</a:t>
            </a:fld>
            <a:endParaRPr lang="de-DE" altLang="de-DE"/>
          </a:p>
        </p:txBody>
      </p:sp>
    </p:spTree>
    <p:extLst>
      <p:ext uri="{BB962C8B-B14F-4D97-AF65-F5344CB8AC3E}">
        <p14:creationId xmlns:p14="http://schemas.microsoft.com/office/powerpoint/2010/main" val="74071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1463" y="333375"/>
            <a:ext cx="2173287" cy="59007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00013" y="333375"/>
            <a:ext cx="6369050" cy="59007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smtClean="0"/>
              <a:t>© GRAMMER AG, G. Kittel / B. Beller, Onboarding Manual ASTRAS</a:t>
            </a:r>
            <a:endParaRPr lang="de-DE" altLang="de-DE"/>
          </a:p>
        </p:txBody>
      </p:sp>
      <p:sp>
        <p:nvSpPr>
          <p:cNvPr id="6" name="Foliennummernplatzhalter 5"/>
          <p:cNvSpPr>
            <a:spLocks noGrp="1"/>
          </p:cNvSpPr>
          <p:nvPr>
            <p:ph type="sldNum" sz="quarter" idx="12"/>
          </p:nvPr>
        </p:nvSpPr>
        <p:spPr/>
        <p:txBody>
          <a:bodyPr/>
          <a:lstStyle>
            <a:lvl1pPr>
              <a:defRPr/>
            </a:lvl1pPr>
          </a:lstStyle>
          <a:p>
            <a:r>
              <a:rPr lang="de-DE" altLang="de-DE"/>
              <a:t>Seite </a:t>
            </a:r>
            <a:fld id="{4DA3F181-ACF4-4DBE-AA28-27674DFC20D4}" type="slidenum">
              <a:rPr lang="de-DE" altLang="de-DE"/>
              <a:pPr/>
              <a:t>‹Nr.›</a:t>
            </a:fld>
            <a:endParaRPr lang="de-DE" altLang="de-DE"/>
          </a:p>
        </p:txBody>
      </p:sp>
    </p:spTree>
    <p:extLst>
      <p:ext uri="{BB962C8B-B14F-4D97-AF65-F5344CB8AC3E}">
        <p14:creationId xmlns:p14="http://schemas.microsoft.com/office/powerpoint/2010/main" val="117751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smtClean="0"/>
              <a:t>© GRAMMER AG, G. Kittel / B. Beller, Onboarding Manual ASTRAS</a:t>
            </a:r>
            <a:endParaRPr lang="de-DE" altLang="de-DE"/>
          </a:p>
        </p:txBody>
      </p:sp>
      <p:sp>
        <p:nvSpPr>
          <p:cNvPr id="6" name="Foliennummernplatzhalter 5"/>
          <p:cNvSpPr>
            <a:spLocks noGrp="1"/>
          </p:cNvSpPr>
          <p:nvPr>
            <p:ph type="sldNum" sz="quarter" idx="12"/>
          </p:nvPr>
        </p:nvSpPr>
        <p:spPr/>
        <p:txBody>
          <a:bodyPr/>
          <a:lstStyle>
            <a:lvl1pPr>
              <a:defRPr/>
            </a:lvl1pPr>
          </a:lstStyle>
          <a:p>
            <a:r>
              <a:rPr lang="de-DE" altLang="de-DE"/>
              <a:t>Seite </a:t>
            </a:r>
            <a:fld id="{4DDD200A-B41F-49C0-A698-FC6DEECB6360}" type="slidenum">
              <a:rPr lang="de-DE" altLang="de-DE"/>
              <a:pPr/>
              <a:t>‹Nr.›</a:t>
            </a:fld>
            <a:endParaRPr lang="de-DE" altLang="de-DE"/>
          </a:p>
        </p:txBody>
      </p:sp>
    </p:spTree>
    <p:extLst>
      <p:ext uri="{BB962C8B-B14F-4D97-AF65-F5344CB8AC3E}">
        <p14:creationId xmlns:p14="http://schemas.microsoft.com/office/powerpoint/2010/main" val="182719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smtClean="0"/>
              <a:t>© GRAMMER AG, G. Kittel / B. Beller, Onboarding Manual ASTRAS</a:t>
            </a:r>
            <a:endParaRPr lang="de-DE" altLang="de-DE"/>
          </a:p>
        </p:txBody>
      </p:sp>
      <p:sp>
        <p:nvSpPr>
          <p:cNvPr id="6" name="Foliennummernplatzhalter 5"/>
          <p:cNvSpPr>
            <a:spLocks noGrp="1"/>
          </p:cNvSpPr>
          <p:nvPr>
            <p:ph type="sldNum" sz="quarter" idx="12"/>
          </p:nvPr>
        </p:nvSpPr>
        <p:spPr/>
        <p:txBody>
          <a:bodyPr/>
          <a:lstStyle>
            <a:lvl1pPr>
              <a:defRPr/>
            </a:lvl1pPr>
          </a:lstStyle>
          <a:p>
            <a:r>
              <a:rPr lang="de-DE" altLang="de-DE"/>
              <a:t>Seite </a:t>
            </a:r>
            <a:fld id="{FD469924-FE03-4D28-9B8C-5F4695AE8F22}" type="slidenum">
              <a:rPr lang="de-DE" altLang="de-DE"/>
              <a:pPr/>
              <a:t>‹Nr.›</a:t>
            </a:fld>
            <a:endParaRPr lang="de-DE" altLang="de-DE"/>
          </a:p>
        </p:txBody>
      </p:sp>
    </p:spTree>
    <p:extLst>
      <p:ext uri="{BB962C8B-B14F-4D97-AF65-F5344CB8AC3E}">
        <p14:creationId xmlns:p14="http://schemas.microsoft.com/office/powerpoint/2010/main" val="377727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00013" y="908050"/>
            <a:ext cx="4270375" cy="5326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22788" y="908050"/>
            <a:ext cx="4271962" cy="5326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de-DE" altLang="de-DE" smtClean="0"/>
              <a:t>27.02.2019</a:t>
            </a:r>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smtClean="0"/>
              <a:t>© GRAMMER AG, G. Kittel / B. Beller, Onboarding Manual ASTRAS</a:t>
            </a:r>
            <a:endParaRPr lang="de-DE" altLang="de-DE"/>
          </a:p>
        </p:txBody>
      </p:sp>
      <p:sp>
        <p:nvSpPr>
          <p:cNvPr id="7" name="Foliennummernplatzhalter 6"/>
          <p:cNvSpPr>
            <a:spLocks noGrp="1"/>
          </p:cNvSpPr>
          <p:nvPr>
            <p:ph type="sldNum" sz="quarter" idx="12"/>
          </p:nvPr>
        </p:nvSpPr>
        <p:spPr/>
        <p:txBody>
          <a:bodyPr/>
          <a:lstStyle>
            <a:lvl1pPr>
              <a:defRPr/>
            </a:lvl1pPr>
          </a:lstStyle>
          <a:p>
            <a:r>
              <a:rPr lang="de-DE" altLang="de-DE"/>
              <a:t>Seite </a:t>
            </a:r>
            <a:fld id="{E5DA8864-D669-4FE1-83EC-CBB918C106BB}" type="slidenum">
              <a:rPr lang="de-DE" altLang="de-DE"/>
              <a:pPr/>
              <a:t>‹Nr.›</a:t>
            </a:fld>
            <a:endParaRPr lang="de-DE" altLang="de-DE"/>
          </a:p>
        </p:txBody>
      </p:sp>
    </p:spTree>
    <p:extLst>
      <p:ext uri="{BB962C8B-B14F-4D97-AF65-F5344CB8AC3E}">
        <p14:creationId xmlns:p14="http://schemas.microsoft.com/office/powerpoint/2010/main" val="2632894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de-DE" altLang="de-DE" smtClean="0"/>
              <a:t>27.02.2019</a:t>
            </a:r>
            <a:endParaRPr lang="de-DE" altLang="de-DE"/>
          </a:p>
        </p:txBody>
      </p:sp>
      <p:sp>
        <p:nvSpPr>
          <p:cNvPr id="8" name="Fußzeilenplatzhalter 7"/>
          <p:cNvSpPr>
            <a:spLocks noGrp="1"/>
          </p:cNvSpPr>
          <p:nvPr>
            <p:ph type="ftr" sz="quarter" idx="11"/>
          </p:nvPr>
        </p:nvSpPr>
        <p:spPr/>
        <p:txBody>
          <a:bodyPr/>
          <a:lstStyle>
            <a:lvl1pPr>
              <a:defRPr/>
            </a:lvl1pPr>
          </a:lstStyle>
          <a:p>
            <a:r>
              <a:rPr lang="de-DE" altLang="de-DE" smtClean="0"/>
              <a:t>© GRAMMER AG, G. Kittel / B. Beller, Onboarding Manual ASTRAS</a:t>
            </a:r>
            <a:endParaRPr lang="de-DE" altLang="de-DE"/>
          </a:p>
        </p:txBody>
      </p:sp>
      <p:sp>
        <p:nvSpPr>
          <p:cNvPr id="9" name="Foliennummernplatzhalter 8"/>
          <p:cNvSpPr>
            <a:spLocks noGrp="1"/>
          </p:cNvSpPr>
          <p:nvPr>
            <p:ph type="sldNum" sz="quarter" idx="12"/>
          </p:nvPr>
        </p:nvSpPr>
        <p:spPr/>
        <p:txBody>
          <a:bodyPr/>
          <a:lstStyle>
            <a:lvl1pPr>
              <a:defRPr/>
            </a:lvl1pPr>
          </a:lstStyle>
          <a:p>
            <a:r>
              <a:rPr lang="de-DE" altLang="de-DE"/>
              <a:t>Seite </a:t>
            </a:r>
            <a:fld id="{0D667B44-3829-465A-B117-4363B7AC9600}" type="slidenum">
              <a:rPr lang="de-DE" altLang="de-DE"/>
              <a:pPr/>
              <a:t>‹Nr.›</a:t>
            </a:fld>
            <a:endParaRPr lang="de-DE" altLang="de-DE"/>
          </a:p>
        </p:txBody>
      </p:sp>
    </p:spTree>
    <p:extLst>
      <p:ext uri="{BB962C8B-B14F-4D97-AF65-F5344CB8AC3E}">
        <p14:creationId xmlns:p14="http://schemas.microsoft.com/office/powerpoint/2010/main" val="270253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de-DE" altLang="de-DE" smtClean="0"/>
              <a:t>27.02.2019</a:t>
            </a:r>
            <a:endParaRPr lang="de-DE" altLang="de-DE"/>
          </a:p>
        </p:txBody>
      </p:sp>
      <p:sp>
        <p:nvSpPr>
          <p:cNvPr id="4" name="Fußzeilenplatzhalter 3"/>
          <p:cNvSpPr>
            <a:spLocks noGrp="1"/>
          </p:cNvSpPr>
          <p:nvPr>
            <p:ph type="ftr" sz="quarter" idx="11"/>
          </p:nvPr>
        </p:nvSpPr>
        <p:spPr/>
        <p:txBody>
          <a:bodyPr/>
          <a:lstStyle>
            <a:lvl1pPr>
              <a:defRPr/>
            </a:lvl1pPr>
          </a:lstStyle>
          <a:p>
            <a:r>
              <a:rPr lang="de-DE" altLang="de-DE" smtClean="0"/>
              <a:t>© GRAMMER AG, G. Kittel / B. Beller, Onboarding Manual ASTRAS</a:t>
            </a:r>
            <a:endParaRPr lang="de-DE" altLang="de-DE"/>
          </a:p>
        </p:txBody>
      </p:sp>
      <p:sp>
        <p:nvSpPr>
          <p:cNvPr id="5" name="Foliennummernplatzhalter 4"/>
          <p:cNvSpPr>
            <a:spLocks noGrp="1"/>
          </p:cNvSpPr>
          <p:nvPr>
            <p:ph type="sldNum" sz="quarter" idx="12"/>
          </p:nvPr>
        </p:nvSpPr>
        <p:spPr/>
        <p:txBody>
          <a:bodyPr/>
          <a:lstStyle>
            <a:lvl1pPr>
              <a:defRPr/>
            </a:lvl1pPr>
          </a:lstStyle>
          <a:p>
            <a:r>
              <a:rPr lang="de-DE" altLang="de-DE"/>
              <a:t>Seite </a:t>
            </a:r>
            <a:fld id="{163C2BFE-9188-44D0-801C-802E2AE70992}" type="slidenum">
              <a:rPr lang="de-DE" altLang="de-DE"/>
              <a:pPr/>
              <a:t>‹Nr.›</a:t>
            </a:fld>
            <a:endParaRPr lang="de-DE" altLang="de-DE"/>
          </a:p>
        </p:txBody>
      </p:sp>
    </p:spTree>
    <p:extLst>
      <p:ext uri="{BB962C8B-B14F-4D97-AF65-F5344CB8AC3E}">
        <p14:creationId xmlns:p14="http://schemas.microsoft.com/office/powerpoint/2010/main" val="218708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DE" altLang="de-DE" smtClean="0"/>
              <a:t>27.02.2019</a:t>
            </a:r>
            <a:endParaRPr lang="de-DE" altLang="de-DE"/>
          </a:p>
        </p:txBody>
      </p:sp>
      <p:sp>
        <p:nvSpPr>
          <p:cNvPr id="3" name="Fußzeilenplatzhalter 2"/>
          <p:cNvSpPr>
            <a:spLocks noGrp="1"/>
          </p:cNvSpPr>
          <p:nvPr>
            <p:ph type="ftr" sz="quarter" idx="11"/>
          </p:nvPr>
        </p:nvSpPr>
        <p:spPr/>
        <p:txBody>
          <a:bodyPr/>
          <a:lstStyle>
            <a:lvl1pPr>
              <a:defRPr/>
            </a:lvl1pPr>
          </a:lstStyle>
          <a:p>
            <a:r>
              <a:rPr lang="de-DE" altLang="de-DE" smtClean="0"/>
              <a:t>© GRAMMER AG, G. Kittel / B. Beller, Onboarding Manual ASTRAS</a:t>
            </a:r>
            <a:endParaRPr lang="de-DE" altLang="de-DE"/>
          </a:p>
        </p:txBody>
      </p:sp>
      <p:sp>
        <p:nvSpPr>
          <p:cNvPr id="4" name="Foliennummernplatzhalter 3"/>
          <p:cNvSpPr>
            <a:spLocks noGrp="1"/>
          </p:cNvSpPr>
          <p:nvPr>
            <p:ph type="sldNum" sz="quarter" idx="12"/>
          </p:nvPr>
        </p:nvSpPr>
        <p:spPr/>
        <p:txBody>
          <a:bodyPr/>
          <a:lstStyle>
            <a:lvl1pPr>
              <a:defRPr/>
            </a:lvl1pPr>
          </a:lstStyle>
          <a:p>
            <a:r>
              <a:rPr lang="de-DE" altLang="de-DE"/>
              <a:t>Seite </a:t>
            </a:r>
            <a:fld id="{9EF8BA71-46AF-4670-B8AB-EA82992566DD}" type="slidenum">
              <a:rPr lang="de-DE" altLang="de-DE"/>
              <a:pPr/>
              <a:t>‹Nr.›</a:t>
            </a:fld>
            <a:endParaRPr lang="de-DE" altLang="de-DE"/>
          </a:p>
        </p:txBody>
      </p:sp>
    </p:spTree>
    <p:extLst>
      <p:ext uri="{BB962C8B-B14F-4D97-AF65-F5344CB8AC3E}">
        <p14:creationId xmlns:p14="http://schemas.microsoft.com/office/powerpoint/2010/main" val="235750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altLang="de-DE" smtClean="0"/>
              <a:t>27.02.2019</a:t>
            </a:r>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smtClean="0"/>
              <a:t>© GRAMMER AG, G. Kittel / B. Beller, Onboarding Manual ASTRAS</a:t>
            </a:r>
            <a:endParaRPr lang="de-DE" altLang="de-DE"/>
          </a:p>
        </p:txBody>
      </p:sp>
      <p:sp>
        <p:nvSpPr>
          <p:cNvPr id="7" name="Foliennummernplatzhalter 6"/>
          <p:cNvSpPr>
            <a:spLocks noGrp="1"/>
          </p:cNvSpPr>
          <p:nvPr>
            <p:ph type="sldNum" sz="quarter" idx="12"/>
          </p:nvPr>
        </p:nvSpPr>
        <p:spPr/>
        <p:txBody>
          <a:bodyPr/>
          <a:lstStyle>
            <a:lvl1pPr>
              <a:defRPr/>
            </a:lvl1pPr>
          </a:lstStyle>
          <a:p>
            <a:r>
              <a:rPr lang="de-DE" altLang="de-DE"/>
              <a:t>Seite </a:t>
            </a:r>
            <a:fld id="{C48BC7B4-0553-4CE0-BD7E-2534B0B4BD36}" type="slidenum">
              <a:rPr lang="de-DE" altLang="de-DE"/>
              <a:pPr/>
              <a:t>‹Nr.›</a:t>
            </a:fld>
            <a:endParaRPr lang="de-DE" altLang="de-DE"/>
          </a:p>
        </p:txBody>
      </p:sp>
    </p:spTree>
    <p:extLst>
      <p:ext uri="{BB962C8B-B14F-4D97-AF65-F5344CB8AC3E}">
        <p14:creationId xmlns:p14="http://schemas.microsoft.com/office/powerpoint/2010/main" val="100113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de-DE" altLang="de-DE" smtClean="0"/>
              <a:t>27.02.2019</a:t>
            </a:r>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smtClean="0"/>
              <a:t>© GRAMMER AG, G. Kittel / B. Beller, Onboarding Manual ASTRAS</a:t>
            </a:r>
            <a:endParaRPr lang="de-DE" altLang="de-DE"/>
          </a:p>
        </p:txBody>
      </p:sp>
      <p:sp>
        <p:nvSpPr>
          <p:cNvPr id="7" name="Foliennummernplatzhalter 6"/>
          <p:cNvSpPr>
            <a:spLocks noGrp="1"/>
          </p:cNvSpPr>
          <p:nvPr>
            <p:ph type="sldNum" sz="quarter" idx="12"/>
          </p:nvPr>
        </p:nvSpPr>
        <p:spPr/>
        <p:txBody>
          <a:bodyPr/>
          <a:lstStyle>
            <a:lvl1pPr>
              <a:defRPr/>
            </a:lvl1pPr>
          </a:lstStyle>
          <a:p>
            <a:r>
              <a:rPr lang="de-DE" altLang="de-DE"/>
              <a:t>Seite </a:t>
            </a:r>
            <a:fld id="{5CB38B91-DCAB-4B73-B81A-7B6E10D4FD5E}" type="slidenum">
              <a:rPr lang="de-DE" altLang="de-DE"/>
              <a:pPr/>
              <a:t>‹Nr.›</a:t>
            </a:fld>
            <a:endParaRPr lang="de-DE" altLang="de-DE"/>
          </a:p>
        </p:txBody>
      </p:sp>
    </p:spTree>
    <p:extLst>
      <p:ext uri="{BB962C8B-B14F-4D97-AF65-F5344CB8AC3E}">
        <p14:creationId xmlns:p14="http://schemas.microsoft.com/office/powerpoint/2010/main" val="136254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0013" y="333375"/>
            <a:ext cx="7508875"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100013" y="908050"/>
            <a:ext cx="8694737" cy="532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p:txBody>
      </p:sp>
      <p:sp>
        <p:nvSpPr>
          <p:cNvPr id="1028" name="Rectangle 4"/>
          <p:cNvSpPr>
            <a:spLocks noGrp="1" noChangeArrowheads="1"/>
          </p:cNvSpPr>
          <p:nvPr>
            <p:ph type="dt" sz="half" idx="2"/>
          </p:nvPr>
        </p:nvSpPr>
        <p:spPr bwMode="auto">
          <a:xfrm>
            <a:off x="5975350" y="6435725"/>
            <a:ext cx="21304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Narrow" pitchFamily="34" charset="0"/>
              </a:defRPr>
            </a:lvl1pPr>
          </a:lstStyle>
          <a:p>
            <a:r>
              <a:rPr lang="de-DE" altLang="de-DE" smtClean="0"/>
              <a:t>27.02.2019</a:t>
            </a:r>
            <a:endParaRPr lang="de-DE" altLang="de-DE"/>
          </a:p>
        </p:txBody>
      </p:sp>
      <p:sp>
        <p:nvSpPr>
          <p:cNvPr id="1029" name="Rectangle 5"/>
          <p:cNvSpPr>
            <a:spLocks noGrp="1" noChangeArrowheads="1"/>
          </p:cNvSpPr>
          <p:nvPr>
            <p:ph type="ftr" sz="quarter" idx="3"/>
          </p:nvPr>
        </p:nvSpPr>
        <p:spPr bwMode="auto">
          <a:xfrm>
            <a:off x="49213" y="6432550"/>
            <a:ext cx="55816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l">
              <a:defRPr sz="1000">
                <a:latin typeface="Arial Narrow" pitchFamily="34" charset="0"/>
              </a:defRPr>
            </a:lvl1pPr>
          </a:lstStyle>
          <a:p>
            <a:r>
              <a:rPr lang="de-DE" altLang="de-DE" smtClean="0"/>
              <a:t>© GRAMMER AG, G. Kittel / B. Beller, Onboarding Manual ASTRAS</a:t>
            </a:r>
            <a:endParaRPr lang="de-DE" altLang="de-DE"/>
          </a:p>
        </p:txBody>
      </p:sp>
      <p:sp>
        <p:nvSpPr>
          <p:cNvPr id="1030" name="Rectangle 6"/>
          <p:cNvSpPr>
            <a:spLocks noGrp="1" noChangeArrowheads="1"/>
          </p:cNvSpPr>
          <p:nvPr>
            <p:ph type="sldNum" sz="quarter" idx="4"/>
          </p:nvPr>
        </p:nvSpPr>
        <p:spPr bwMode="auto">
          <a:xfrm>
            <a:off x="8235950" y="6434138"/>
            <a:ext cx="8731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Narrow" pitchFamily="34" charset="0"/>
              </a:defRPr>
            </a:lvl1pPr>
          </a:lstStyle>
          <a:p>
            <a:r>
              <a:rPr lang="de-DE" altLang="de-DE"/>
              <a:t>Seite </a:t>
            </a:r>
            <a:fld id="{37882133-3323-46FB-8FB0-BAE97917111E}" type="slidenum">
              <a:rPr lang="de-DE" altLang="de-DE"/>
              <a:pPr/>
              <a:t>‹Nr.›</a:t>
            </a:fld>
            <a:endParaRPr lang="de-DE" altLang="de-DE"/>
          </a:p>
        </p:txBody>
      </p:sp>
      <p:sp>
        <p:nvSpPr>
          <p:cNvPr id="1031" name="Line 7"/>
          <p:cNvSpPr>
            <a:spLocks noChangeShapeType="1"/>
          </p:cNvSpPr>
          <p:nvPr/>
        </p:nvSpPr>
        <p:spPr bwMode="auto">
          <a:xfrm flipV="1">
            <a:off x="100013" y="838200"/>
            <a:ext cx="7485062" cy="0"/>
          </a:xfrm>
          <a:prstGeom prst="line">
            <a:avLst/>
          </a:prstGeom>
          <a:noFill/>
          <a:ln w="508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3" name="Line 9"/>
          <p:cNvSpPr>
            <a:spLocks noChangeShapeType="1"/>
          </p:cNvSpPr>
          <p:nvPr/>
        </p:nvSpPr>
        <p:spPr bwMode="auto">
          <a:xfrm>
            <a:off x="100013" y="6400800"/>
            <a:ext cx="8955087" cy="0"/>
          </a:xfrm>
          <a:prstGeom prst="line">
            <a:avLst/>
          </a:prstGeom>
          <a:noFill/>
          <a:ln w="508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035" name="Picture 11" descr="Gramm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47000" y="241300"/>
            <a:ext cx="1323975" cy="636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spcBef>
          <a:spcPct val="0"/>
        </a:spcBef>
        <a:spcAft>
          <a:spcPct val="0"/>
        </a:spcAft>
        <a:defRPr sz="2000">
          <a:solidFill>
            <a:srgbClr val="003399"/>
          </a:solidFill>
          <a:latin typeface="+mj-lt"/>
          <a:ea typeface="+mj-ea"/>
          <a:cs typeface="+mj-cs"/>
        </a:defRPr>
      </a:lvl1pPr>
      <a:lvl2pPr algn="l" rtl="0" eaLnBrk="1" fontAlgn="base" hangingPunct="1">
        <a:spcBef>
          <a:spcPct val="0"/>
        </a:spcBef>
        <a:spcAft>
          <a:spcPct val="0"/>
        </a:spcAft>
        <a:defRPr sz="2000">
          <a:solidFill>
            <a:srgbClr val="003399"/>
          </a:solidFill>
          <a:latin typeface="Arial Black" pitchFamily="34" charset="0"/>
        </a:defRPr>
      </a:lvl2pPr>
      <a:lvl3pPr algn="l" rtl="0" eaLnBrk="1" fontAlgn="base" hangingPunct="1">
        <a:spcBef>
          <a:spcPct val="0"/>
        </a:spcBef>
        <a:spcAft>
          <a:spcPct val="0"/>
        </a:spcAft>
        <a:defRPr sz="2000">
          <a:solidFill>
            <a:srgbClr val="003399"/>
          </a:solidFill>
          <a:latin typeface="Arial Black" pitchFamily="34" charset="0"/>
        </a:defRPr>
      </a:lvl3pPr>
      <a:lvl4pPr algn="l" rtl="0" eaLnBrk="1" fontAlgn="base" hangingPunct="1">
        <a:spcBef>
          <a:spcPct val="0"/>
        </a:spcBef>
        <a:spcAft>
          <a:spcPct val="0"/>
        </a:spcAft>
        <a:defRPr sz="2000">
          <a:solidFill>
            <a:srgbClr val="003399"/>
          </a:solidFill>
          <a:latin typeface="Arial Black" pitchFamily="34" charset="0"/>
        </a:defRPr>
      </a:lvl4pPr>
      <a:lvl5pPr algn="l" rtl="0" eaLnBrk="1" fontAlgn="base" hangingPunct="1">
        <a:spcBef>
          <a:spcPct val="0"/>
        </a:spcBef>
        <a:spcAft>
          <a:spcPct val="0"/>
        </a:spcAft>
        <a:defRPr sz="2000">
          <a:solidFill>
            <a:srgbClr val="003399"/>
          </a:solidFill>
          <a:latin typeface="Arial Black" pitchFamily="34" charset="0"/>
        </a:defRPr>
      </a:lvl5pPr>
      <a:lvl6pPr marL="457200" algn="l" rtl="0" eaLnBrk="1" fontAlgn="base" hangingPunct="1">
        <a:spcBef>
          <a:spcPct val="0"/>
        </a:spcBef>
        <a:spcAft>
          <a:spcPct val="0"/>
        </a:spcAft>
        <a:defRPr sz="2000">
          <a:solidFill>
            <a:srgbClr val="003399"/>
          </a:solidFill>
          <a:latin typeface="Arial Black" pitchFamily="34" charset="0"/>
        </a:defRPr>
      </a:lvl6pPr>
      <a:lvl7pPr marL="914400" algn="l" rtl="0" eaLnBrk="1" fontAlgn="base" hangingPunct="1">
        <a:spcBef>
          <a:spcPct val="0"/>
        </a:spcBef>
        <a:spcAft>
          <a:spcPct val="0"/>
        </a:spcAft>
        <a:defRPr sz="2000">
          <a:solidFill>
            <a:srgbClr val="003399"/>
          </a:solidFill>
          <a:latin typeface="Arial Black" pitchFamily="34" charset="0"/>
        </a:defRPr>
      </a:lvl7pPr>
      <a:lvl8pPr marL="1371600" algn="l" rtl="0" eaLnBrk="1" fontAlgn="base" hangingPunct="1">
        <a:spcBef>
          <a:spcPct val="0"/>
        </a:spcBef>
        <a:spcAft>
          <a:spcPct val="0"/>
        </a:spcAft>
        <a:defRPr sz="2000">
          <a:solidFill>
            <a:srgbClr val="003399"/>
          </a:solidFill>
          <a:latin typeface="Arial Black" pitchFamily="34" charset="0"/>
        </a:defRPr>
      </a:lvl8pPr>
      <a:lvl9pPr marL="1828800" algn="l" rtl="0" eaLnBrk="1" fontAlgn="base" hangingPunct="1">
        <a:spcBef>
          <a:spcPct val="0"/>
        </a:spcBef>
        <a:spcAft>
          <a:spcPct val="0"/>
        </a:spcAft>
        <a:defRPr sz="2000">
          <a:solidFill>
            <a:srgbClr val="003399"/>
          </a:solidFill>
          <a:latin typeface="Arial Black" pitchFamily="34" charset="0"/>
        </a:defRPr>
      </a:lvl9pPr>
    </p:titleStyle>
    <p:bodyStyle>
      <a:lvl1pPr marL="342900" indent="-342900" algn="l" rtl="0" eaLnBrk="1" fontAlgn="base" hangingPunct="1">
        <a:spcBef>
          <a:spcPct val="20000"/>
        </a:spcBef>
        <a:spcAft>
          <a:spcPct val="0"/>
        </a:spcAft>
        <a:buSzPct val="150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Font typeface="Wingdings" pitchFamily="2" charset="2"/>
        <a:buChar char="q"/>
        <a:defRPr sz="24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q"/>
        <a:defRPr sz="24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q"/>
        <a:defRPr sz="24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q"/>
        <a:defRPr sz="24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q"/>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info@grammer.co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702892" y="740429"/>
            <a:ext cx="7772400" cy="1680999"/>
          </a:xfrm>
        </p:spPr>
        <p:txBody>
          <a:bodyPr/>
          <a:lstStyle/>
          <a:p>
            <a:r>
              <a:rPr lang="de-DE" altLang="de-DE" sz="3200" dirty="0" smtClean="0"/>
              <a:t>Musterregistrierung / Manual für das Lieferantenportal ASTRAS der </a:t>
            </a:r>
            <a:r>
              <a:rPr lang="de-DE" altLang="de-DE" sz="3200" dirty="0" err="1" smtClean="0"/>
              <a:t>Grammer</a:t>
            </a:r>
            <a:r>
              <a:rPr lang="de-DE" altLang="de-DE" sz="3200" dirty="0" smtClean="0"/>
              <a:t> AG</a:t>
            </a:r>
            <a:endParaRPr lang="de-DE" altLang="de-DE" sz="32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44" y="2338940"/>
            <a:ext cx="8003241" cy="397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 y="922754"/>
            <a:ext cx="6805061" cy="42485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de-DE" dirty="0" smtClean="0"/>
              <a:t>Reiter Angaben Produktionsbetrieb</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10</a:t>
            </a:fld>
            <a:endParaRPr lang="de-DE" altLang="de-DE"/>
          </a:p>
        </p:txBody>
      </p:sp>
      <p:sp>
        <p:nvSpPr>
          <p:cNvPr id="12" name="Inhaltsplatzhalter 2"/>
          <p:cNvSpPr>
            <a:spLocks noGrp="1"/>
          </p:cNvSpPr>
          <p:nvPr>
            <p:ph idx="1"/>
          </p:nvPr>
        </p:nvSpPr>
        <p:spPr>
          <a:xfrm>
            <a:off x="136730" y="5249170"/>
            <a:ext cx="8443244" cy="1007245"/>
          </a:xfrm>
        </p:spPr>
        <p:txBody>
          <a:bodyPr/>
          <a:lstStyle/>
          <a:p>
            <a:pPr marL="0" indent="0">
              <a:buNone/>
            </a:pPr>
            <a:r>
              <a:rPr lang="de-DE" sz="1800" dirty="0" smtClean="0"/>
              <a:t>Als Serien – Lieferant</a:t>
            </a:r>
            <a:r>
              <a:rPr lang="de-DE" sz="1800" dirty="0">
                <a:solidFill>
                  <a:srgbClr val="0070C0"/>
                </a:solidFill>
              </a:rPr>
              <a:t> </a:t>
            </a:r>
            <a:r>
              <a:rPr lang="de-DE" sz="1800" dirty="0" smtClean="0"/>
              <a:t>füllen Sie bitte diesen Reiter vollständig aus.</a:t>
            </a:r>
            <a:endParaRPr lang="de-DE" sz="1800" dirty="0"/>
          </a:p>
          <a:p>
            <a:pPr marL="0" indent="0">
              <a:buNone/>
            </a:pPr>
            <a:r>
              <a:rPr lang="de-DE" sz="1800" dirty="0" smtClean="0"/>
              <a:t>-&gt; Sollten Sie kein Serien – Lieferant sein, können Sie über die Checkbox oben die Pflichteingabe deaktivieren!</a:t>
            </a:r>
            <a:endParaRPr lang="de-DE" sz="1800" dirty="0"/>
          </a:p>
          <a:p>
            <a:endParaRPr lang="de-DE" sz="1800" dirty="0"/>
          </a:p>
        </p:txBody>
      </p:sp>
      <p:sp>
        <p:nvSpPr>
          <p:cNvPr id="3" name="Pfeil nach rechts 2"/>
          <p:cNvSpPr/>
          <p:nvPr/>
        </p:nvSpPr>
        <p:spPr bwMode="auto">
          <a:xfrm rot="10800000">
            <a:off x="2139385" y="1052262"/>
            <a:ext cx="572569" cy="299103"/>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413878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9" y="965533"/>
            <a:ext cx="8798635" cy="37027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de-DE" dirty="0" smtClean="0"/>
              <a:t>Reiter Angaben Entwicklung / Konstruktion</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11</a:t>
            </a:fld>
            <a:endParaRPr lang="de-DE" altLang="de-DE"/>
          </a:p>
        </p:txBody>
      </p:sp>
      <p:sp>
        <p:nvSpPr>
          <p:cNvPr id="12" name="Inhaltsplatzhalter 2"/>
          <p:cNvSpPr>
            <a:spLocks noGrp="1"/>
          </p:cNvSpPr>
          <p:nvPr>
            <p:ph idx="1"/>
          </p:nvPr>
        </p:nvSpPr>
        <p:spPr>
          <a:xfrm>
            <a:off x="136730" y="4777978"/>
            <a:ext cx="8443244" cy="1828800"/>
          </a:xfrm>
        </p:spPr>
        <p:txBody>
          <a:bodyPr/>
          <a:lstStyle/>
          <a:p>
            <a:pPr marL="0" indent="0">
              <a:buNone/>
            </a:pPr>
            <a:r>
              <a:rPr lang="de-DE" sz="1800" dirty="0" smtClean="0"/>
              <a:t>Als Serien – Lieferant </a:t>
            </a:r>
            <a:r>
              <a:rPr lang="de-DE" sz="1800" dirty="0"/>
              <a:t>füllen </a:t>
            </a:r>
            <a:r>
              <a:rPr lang="de-DE" sz="1800" dirty="0" smtClean="0"/>
              <a:t>Sie bitte diesen Reiter vollständig aus.</a:t>
            </a:r>
          </a:p>
          <a:p>
            <a:pPr marL="0" indent="0">
              <a:buNone/>
            </a:pPr>
            <a:endParaRPr lang="de-DE" sz="1800" dirty="0"/>
          </a:p>
          <a:p>
            <a:pPr marL="0" indent="0">
              <a:buNone/>
            </a:pPr>
            <a:r>
              <a:rPr lang="de-DE" sz="1800" dirty="0" smtClean="0"/>
              <a:t>-&gt; Sollten Sie kein Serien – Lieferant sein, können Sie über die Checkbox oben die Pflichteingabe deaktivieren!</a:t>
            </a:r>
            <a:endParaRPr lang="de-DE" sz="1800" dirty="0"/>
          </a:p>
          <a:p>
            <a:endParaRPr lang="de-DE" sz="1800" dirty="0"/>
          </a:p>
        </p:txBody>
      </p:sp>
      <p:sp>
        <p:nvSpPr>
          <p:cNvPr id="3" name="Pfeil nach rechts 2"/>
          <p:cNvSpPr/>
          <p:nvPr/>
        </p:nvSpPr>
        <p:spPr bwMode="auto">
          <a:xfrm rot="10800000">
            <a:off x="3475677" y="1570803"/>
            <a:ext cx="686704" cy="398517"/>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366739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2" y="966249"/>
            <a:ext cx="6910937" cy="40738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de-DE" dirty="0" smtClean="0"/>
              <a:t>Reiter Angaben Qualitätsmanagement Teil 1</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12</a:t>
            </a:fld>
            <a:endParaRPr lang="de-DE" altLang="de-DE"/>
          </a:p>
        </p:txBody>
      </p:sp>
      <p:sp>
        <p:nvSpPr>
          <p:cNvPr id="12" name="Inhaltsplatzhalter 2"/>
          <p:cNvSpPr>
            <a:spLocks noGrp="1"/>
          </p:cNvSpPr>
          <p:nvPr>
            <p:ph idx="1"/>
          </p:nvPr>
        </p:nvSpPr>
        <p:spPr>
          <a:xfrm>
            <a:off x="136730" y="5126224"/>
            <a:ext cx="8443244" cy="1828800"/>
          </a:xfrm>
        </p:spPr>
        <p:txBody>
          <a:bodyPr/>
          <a:lstStyle/>
          <a:p>
            <a:pPr marL="0" indent="0">
              <a:buNone/>
            </a:pPr>
            <a:r>
              <a:rPr lang="de-DE" sz="1800" dirty="0" smtClean="0"/>
              <a:t>Als Serien – Lieferant füllen Sie bitte diesen Reiter vollständig aus.</a:t>
            </a:r>
          </a:p>
          <a:p>
            <a:pPr marL="0" indent="0">
              <a:buNone/>
            </a:pPr>
            <a:endParaRPr lang="de-DE" sz="1800" dirty="0"/>
          </a:p>
          <a:p>
            <a:pPr marL="0" indent="0">
              <a:buNone/>
            </a:pPr>
            <a:r>
              <a:rPr lang="de-DE" sz="1800" dirty="0" smtClean="0"/>
              <a:t>-&gt; Sollten Sie kein Serien – Lieferant sein, können Sie über die Checkbox oben die Pflichteingabe deaktivieren!</a:t>
            </a:r>
            <a:endParaRPr lang="de-DE" sz="1800" dirty="0"/>
          </a:p>
          <a:p>
            <a:endParaRPr lang="de-DE" sz="1800" dirty="0"/>
          </a:p>
        </p:txBody>
      </p:sp>
      <p:sp>
        <p:nvSpPr>
          <p:cNvPr id="3" name="Pfeil nach rechts 2"/>
          <p:cNvSpPr/>
          <p:nvPr/>
        </p:nvSpPr>
        <p:spPr bwMode="auto">
          <a:xfrm rot="10800000">
            <a:off x="2917019" y="1206827"/>
            <a:ext cx="686704" cy="398517"/>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1430021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Reiter Angaben Qualitätsmanagement Teil 2</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13</a:t>
            </a:fld>
            <a:endParaRPr lang="de-DE" altLang="de-DE"/>
          </a:p>
        </p:txBody>
      </p:sp>
      <p:sp>
        <p:nvSpPr>
          <p:cNvPr id="12" name="Inhaltsplatzhalter 2"/>
          <p:cNvSpPr>
            <a:spLocks noGrp="1"/>
          </p:cNvSpPr>
          <p:nvPr>
            <p:ph idx="1"/>
          </p:nvPr>
        </p:nvSpPr>
        <p:spPr>
          <a:xfrm>
            <a:off x="136730" y="5131375"/>
            <a:ext cx="8443244" cy="1307494"/>
          </a:xfrm>
        </p:spPr>
        <p:txBody>
          <a:bodyPr/>
          <a:lstStyle/>
          <a:p>
            <a:pPr marL="0" indent="0">
              <a:buNone/>
            </a:pPr>
            <a:r>
              <a:rPr lang="de-DE" sz="1800" dirty="0" smtClean="0"/>
              <a:t>Als Serien – Lieferant füllen Sie bitte diesen Reiter vollständig aus.</a:t>
            </a:r>
          </a:p>
          <a:p>
            <a:pPr marL="0" indent="0">
              <a:buNone/>
            </a:pPr>
            <a:endParaRPr lang="de-DE" sz="1800" dirty="0"/>
          </a:p>
          <a:p>
            <a:pPr marL="0" indent="0">
              <a:buNone/>
            </a:pPr>
            <a:r>
              <a:rPr lang="de-DE" sz="1800" dirty="0" smtClean="0"/>
              <a:t>-&gt; Sollten Sie kein Serien – Lieferant sein, können Sie über die Checkbox zu Reiterbeginn die Pflichteingabe deaktivieren!</a:t>
            </a:r>
            <a:endParaRPr lang="de-DE" sz="1800" dirty="0"/>
          </a:p>
          <a:p>
            <a:endParaRPr lang="de-DE"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77" y="935182"/>
            <a:ext cx="5719313" cy="4210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6187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30" y="981778"/>
            <a:ext cx="7525382" cy="38579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de-DE" dirty="0" smtClean="0"/>
              <a:t>Reiter Angaben Logistik</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14</a:t>
            </a:fld>
            <a:endParaRPr lang="de-DE" altLang="de-DE"/>
          </a:p>
        </p:txBody>
      </p:sp>
      <p:sp>
        <p:nvSpPr>
          <p:cNvPr id="12" name="Inhaltsplatzhalter 2"/>
          <p:cNvSpPr>
            <a:spLocks noGrp="1"/>
          </p:cNvSpPr>
          <p:nvPr>
            <p:ph idx="1"/>
          </p:nvPr>
        </p:nvSpPr>
        <p:spPr>
          <a:xfrm>
            <a:off x="136730" y="4965119"/>
            <a:ext cx="8443244" cy="1307494"/>
          </a:xfrm>
        </p:spPr>
        <p:txBody>
          <a:bodyPr/>
          <a:lstStyle/>
          <a:p>
            <a:pPr marL="0" indent="0">
              <a:buNone/>
            </a:pPr>
            <a:r>
              <a:rPr lang="de-DE" sz="1800" dirty="0" smtClean="0"/>
              <a:t>Als Serien – Lieferant füllen Sie bitte diesen Reiter vollständig aus.</a:t>
            </a:r>
          </a:p>
          <a:p>
            <a:pPr marL="0" indent="0">
              <a:buNone/>
            </a:pPr>
            <a:endParaRPr lang="de-DE" sz="1800" dirty="0"/>
          </a:p>
          <a:p>
            <a:pPr marL="0" indent="0">
              <a:buNone/>
            </a:pPr>
            <a:r>
              <a:rPr lang="de-DE" sz="1800" dirty="0" smtClean="0"/>
              <a:t>-&gt; Sollten Sie kein Serien – Lieferant sein, können Sie über die Checkbox oben die Pflichteingabe deaktivieren!</a:t>
            </a:r>
            <a:endParaRPr lang="de-DE" sz="1800" dirty="0"/>
          </a:p>
          <a:p>
            <a:endParaRPr lang="de-DE" sz="1800" dirty="0"/>
          </a:p>
        </p:txBody>
      </p:sp>
      <p:sp>
        <p:nvSpPr>
          <p:cNvPr id="9" name="Pfeil nach rechts 8"/>
          <p:cNvSpPr/>
          <p:nvPr/>
        </p:nvSpPr>
        <p:spPr bwMode="auto">
          <a:xfrm rot="10800000">
            <a:off x="2649710" y="1208131"/>
            <a:ext cx="686704" cy="398517"/>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141369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Reiter Erweiterte Zertifikate</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15</a:t>
            </a:fld>
            <a:endParaRPr lang="de-DE" altLang="de-DE"/>
          </a:p>
        </p:txBody>
      </p:sp>
      <p:sp>
        <p:nvSpPr>
          <p:cNvPr id="12" name="Inhaltsplatzhalter 2"/>
          <p:cNvSpPr>
            <a:spLocks noGrp="1"/>
          </p:cNvSpPr>
          <p:nvPr>
            <p:ph idx="1"/>
          </p:nvPr>
        </p:nvSpPr>
        <p:spPr>
          <a:xfrm>
            <a:off x="136730" y="4512181"/>
            <a:ext cx="8443244" cy="1307494"/>
          </a:xfrm>
        </p:spPr>
        <p:txBody>
          <a:bodyPr/>
          <a:lstStyle/>
          <a:p>
            <a:pPr marL="0" indent="0">
              <a:buNone/>
            </a:pPr>
            <a:r>
              <a:rPr lang="de-DE" sz="1800" dirty="0" smtClean="0"/>
              <a:t>Als Serien – Lieferant füllen Sie bitte diesen Reiter vollständig aus.</a:t>
            </a:r>
          </a:p>
          <a:p>
            <a:pPr marL="0" indent="0">
              <a:buNone/>
            </a:pPr>
            <a:endParaRPr lang="de-DE" sz="1800" dirty="0"/>
          </a:p>
          <a:p>
            <a:pPr marL="0" indent="0">
              <a:buNone/>
            </a:pPr>
            <a:r>
              <a:rPr lang="de-DE" sz="1800" dirty="0" smtClean="0"/>
              <a:t>-&gt; Sollten Sie kein Serien – Lieferant sein, müssen Sie ihn nicht ausfüllen.</a:t>
            </a:r>
            <a:endParaRPr lang="de-DE" sz="1800" dirty="0"/>
          </a:p>
          <a:p>
            <a:endParaRPr lang="de-DE" sz="1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32" y="954232"/>
            <a:ext cx="8459932" cy="35020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7485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Reiter Datenverarbeitung Teil 1</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16</a:t>
            </a:fld>
            <a:endParaRPr lang="de-DE" altLang="de-DE"/>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29" y="1039090"/>
            <a:ext cx="7593365" cy="50569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9677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Reiter Datenverarbeitung Teil 2</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17</a:t>
            </a:fld>
            <a:endParaRPr lang="de-DE" altLang="de-DE"/>
          </a:p>
        </p:txBody>
      </p:sp>
      <p:sp>
        <p:nvSpPr>
          <p:cNvPr id="12" name="Inhaltsplatzhalter 2"/>
          <p:cNvSpPr>
            <a:spLocks noGrp="1"/>
          </p:cNvSpPr>
          <p:nvPr>
            <p:ph idx="1"/>
          </p:nvPr>
        </p:nvSpPr>
        <p:spPr>
          <a:xfrm>
            <a:off x="136730" y="4828383"/>
            <a:ext cx="8443244" cy="1529688"/>
          </a:xfrm>
        </p:spPr>
        <p:txBody>
          <a:bodyPr/>
          <a:lstStyle/>
          <a:p>
            <a:pPr marL="0" indent="0">
              <a:buNone/>
            </a:pPr>
            <a:r>
              <a:rPr lang="de-DE" sz="1800" dirty="0" smtClean="0"/>
              <a:t>Als Serien – Lieferant haken Sie bitte die zutreffenden Punkte an. Eine Definition der verschiedenen Abkürzungen finden Sie im unteren Teil des Reiters.</a:t>
            </a:r>
          </a:p>
          <a:p>
            <a:pPr marL="0" indent="0">
              <a:buNone/>
            </a:pPr>
            <a:endParaRPr lang="de-DE" sz="1800" dirty="0"/>
          </a:p>
          <a:p>
            <a:pPr marL="0" indent="0">
              <a:buNone/>
            </a:pPr>
            <a:r>
              <a:rPr lang="de-DE" sz="1800" dirty="0" smtClean="0"/>
              <a:t>-&gt; Sollten Sie kein Serien – Lieferant sein, müssen Sie diesen Reiter nicht bearbeiten.</a:t>
            </a:r>
            <a:endParaRPr lang="de-DE" sz="1800" dirty="0"/>
          </a:p>
          <a:p>
            <a:endParaRPr lang="de-DE" sz="1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35" y="932718"/>
            <a:ext cx="6005947" cy="39009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5412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Reiter Verträge</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18</a:t>
            </a:fld>
            <a:endParaRPr lang="de-DE" altLang="de-DE"/>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54" y="1015867"/>
            <a:ext cx="7469205" cy="21382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55" y="3279220"/>
            <a:ext cx="7209322" cy="29279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63086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10" y="1005139"/>
            <a:ext cx="8803512" cy="36395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de-DE" dirty="0" smtClean="0"/>
              <a:t>Reiter Informationen</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19</a:t>
            </a:fld>
            <a:endParaRPr lang="de-DE" altLang="de-DE"/>
          </a:p>
        </p:txBody>
      </p:sp>
      <p:sp>
        <p:nvSpPr>
          <p:cNvPr id="12" name="Inhaltsplatzhalter 2"/>
          <p:cNvSpPr>
            <a:spLocks noGrp="1"/>
          </p:cNvSpPr>
          <p:nvPr>
            <p:ph idx="1"/>
          </p:nvPr>
        </p:nvSpPr>
        <p:spPr>
          <a:xfrm>
            <a:off x="136729" y="4875674"/>
            <a:ext cx="8760123" cy="1529688"/>
          </a:xfrm>
        </p:spPr>
        <p:txBody>
          <a:bodyPr/>
          <a:lstStyle/>
          <a:p>
            <a:pPr marL="0" indent="0">
              <a:buNone/>
            </a:pPr>
            <a:r>
              <a:rPr lang="de-DE" sz="1800" dirty="0" smtClean="0"/>
              <a:t>1. Umsätze: Die Summe muss im Zahlenformat eingegeben werden, also z.B. 100.000,00.</a:t>
            </a:r>
          </a:p>
          <a:p>
            <a:pPr marL="0" indent="0">
              <a:buNone/>
            </a:pPr>
            <a:r>
              <a:rPr lang="de-DE" sz="1800" dirty="0" smtClean="0"/>
              <a:t>2. Nachdem Sie ausgewählt haben, wie Sie auf das Lieferantenportal gestoßen sind, wird das dazugehörige Feld unterhalb ebenfalls zur Pflichteingabe. </a:t>
            </a:r>
            <a:endParaRPr lang="de-DE" sz="1800" dirty="0"/>
          </a:p>
        </p:txBody>
      </p:sp>
      <p:sp>
        <p:nvSpPr>
          <p:cNvPr id="9" name="Ellipse 8"/>
          <p:cNvSpPr/>
          <p:nvPr/>
        </p:nvSpPr>
        <p:spPr bwMode="auto">
          <a:xfrm>
            <a:off x="2239928" y="2114427"/>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1</a:t>
            </a:r>
          </a:p>
        </p:txBody>
      </p:sp>
      <p:sp>
        <p:nvSpPr>
          <p:cNvPr id="10" name="Ellipse 9"/>
          <p:cNvSpPr/>
          <p:nvPr/>
        </p:nvSpPr>
        <p:spPr bwMode="auto">
          <a:xfrm>
            <a:off x="736279" y="3387873"/>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2</a:t>
            </a:r>
          </a:p>
        </p:txBody>
      </p:sp>
    </p:spTree>
    <p:extLst>
      <p:ext uri="{BB962C8B-B14F-4D97-AF65-F5344CB8AC3E}">
        <p14:creationId xmlns:p14="http://schemas.microsoft.com/office/powerpoint/2010/main" val="327064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a:t>Seite </a:t>
            </a:r>
            <a:fld id="{570C0927-40DF-4DC2-9F81-7555ADE623C0}" type="slidenum">
              <a:rPr lang="de-DE" altLang="de-DE"/>
              <a:pPr/>
              <a:t>2</a:t>
            </a:fld>
            <a:endParaRPr lang="de-DE" altLang="de-DE"/>
          </a:p>
        </p:txBody>
      </p:sp>
      <p:sp>
        <p:nvSpPr>
          <p:cNvPr id="17410" name="Rectangle 2"/>
          <p:cNvSpPr>
            <a:spLocks noGrp="1" noChangeArrowheads="1"/>
          </p:cNvSpPr>
          <p:nvPr>
            <p:ph type="title"/>
          </p:nvPr>
        </p:nvSpPr>
        <p:spPr>
          <a:xfrm>
            <a:off x="100013" y="333375"/>
            <a:ext cx="6851650" cy="490538"/>
          </a:xfrm>
        </p:spPr>
        <p:txBody>
          <a:bodyPr/>
          <a:lstStyle/>
          <a:p>
            <a:r>
              <a:rPr lang="de-DE" altLang="de-DE" dirty="0" smtClean="0"/>
              <a:t>Einleitung</a:t>
            </a:r>
            <a:endParaRPr lang="de-DE" altLang="de-DE" dirty="0"/>
          </a:p>
        </p:txBody>
      </p:sp>
      <p:sp>
        <p:nvSpPr>
          <p:cNvPr id="17411" name="Rectangle 3"/>
          <p:cNvSpPr>
            <a:spLocks noGrp="1" noChangeArrowheads="1"/>
          </p:cNvSpPr>
          <p:nvPr>
            <p:ph type="body" idx="1"/>
          </p:nvPr>
        </p:nvSpPr>
        <p:spPr>
          <a:xfrm>
            <a:off x="205892" y="990700"/>
            <a:ext cx="8370217" cy="4884738"/>
          </a:xfrm>
        </p:spPr>
        <p:txBody>
          <a:bodyPr/>
          <a:lstStyle/>
          <a:p>
            <a:pPr>
              <a:buFontTx/>
              <a:buNone/>
            </a:pPr>
            <a:r>
              <a:rPr lang="de-DE" altLang="de-DE" sz="2000" dirty="0" smtClean="0"/>
              <a:t>Sehr geehrte Damen und Herren,</a:t>
            </a:r>
          </a:p>
          <a:p>
            <a:pPr>
              <a:buFontTx/>
              <a:buNone/>
            </a:pPr>
            <a:endParaRPr lang="de-DE" altLang="de-DE" sz="2000" dirty="0"/>
          </a:p>
          <a:p>
            <a:pPr marL="0">
              <a:buFontTx/>
              <a:buNone/>
            </a:pPr>
            <a:r>
              <a:rPr lang="de-DE" altLang="de-DE" sz="2000" dirty="0" smtClean="0"/>
              <a:t>Dies ist ein Manual, dass Ihnen – den Lieferanten der </a:t>
            </a:r>
            <a:r>
              <a:rPr lang="de-DE" altLang="de-DE" sz="2000" dirty="0" err="1" smtClean="0"/>
              <a:t>Grammer</a:t>
            </a:r>
            <a:r>
              <a:rPr lang="de-DE" altLang="de-DE" sz="2000" dirty="0" smtClean="0"/>
              <a:t> AG – die Selbstregistrierung erleichtern soll.</a:t>
            </a:r>
          </a:p>
          <a:p>
            <a:pPr marL="0">
              <a:buFontTx/>
              <a:buNone/>
            </a:pPr>
            <a:r>
              <a:rPr lang="de-DE" altLang="de-DE" sz="2000" dirty="0" smtClean="0"/>
              <a:t>Die hier beschriebenen Aspekte spielen für die Grammer AG eine wichtige Rolle. Deshalb bitten wir Sie, sich dieses Manual gewissenhaft und genau anzusehen und bei dem Ausfüllen Ihrer Selbstregistrierung zu berücksichtigen!</a:t>
            </a:r>
          </a:p>
          <a:p>
            <a:pPr marL="0">
              <a:buFontTx/>
              <a:buNone/>
            </a:pPr>
            <a:endParaRPr lang="de-DE" altLang="de-DE" sz="2000" dirty="0"/>
          </a:p>
          <a:p>
            <a:pPr marL="0">
              <a:buFontTx/>
              <a:buNone/>
            </a:pPr>
            <a:r>
              <a:rPr lang="de-DE" altLang="de-DE" sz="2000" dirty="0" smtClean="0"/>
              <a:t>Vielen Dank und mit freundlichen Grüßen</a:t>
            </a:r>
          </a:p>
          <a:p>
            <a:pPr marL="0">
              <a:buFontTx/>
              <a:buNone/>
            </a:pPr>
            <a:r>
              <a:rPr lang="de-DE" altLang="de-DE" sz="2000" dirty="0" smtClean="0"/>
              <a:t>Der Einkauf der </a:t>
            </a:r>
            <a:r>
              <a:rPr lang="de-DE" altLang="de-DE" sz="2000" dirty="0" err="1" smtClean="0"/>
              <a:t>Grammer</a:t>
            </a:r>
            <a:r>
              <a:rPr lang="de-DE" altLang="de-DE" sz="2000" dirty="0" smtClean="0"/>
              <a:t> AG</a:t>
            </a:r>
            <a:endParaRPr lang="de-DE" altLang="de-DE" sz="2000" dirty="0"/>
          </a:p>
        </p:txBody>
      </p:sp>
    </p:spTree>
    <p:extLst>
      <p:ext uri="{BB962C8B-B14F-4D97-AF65-F5344CB8AC3E}">
        <p14:creationId xmlns:p14="http://schemas.microsoft.com/office/powerpoint/2010/main" val="1010371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75" y="948983"/>
            <a:ext cx="8181286" cy="27769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de-DE" dirty="0" smtClean="0"/>
              <a:t>Reiter Materialgruppen Teil 1</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20</a:t>
            </a:fld>
            <a:endParaRPr lang="de-DE" altLang="de-DE"/>
          </a:p>
        </p:txBody>
      </p:sp>
      <p:sp>
        <p:nvSpPr>
          <p:cNvPr id="12" name="Inhaltsplatzhalter 2"/>
          <p:cNvSpPr>
            <a:spLocks noGrp="1"/>
          </p:cNvSpPr>
          <p:nvPr>
            <p:ph idx="1"/>
          </p:nvPr>
        </p:nvSpPr>
        <p:spPr>
          <a:xfrm>
            <a:off x="68363" y="3819975"/>
            <a:ext cx="8921813" cy="2529550"/>
          </a:xfrm>
        </p:spPr>
        <p:txBody>
          <a:bodyPr/>
          <a:lstStyle/>
          <a:p>
            <a:pPr marL="0" indent="0">
              <a:buNone/>
            </a:pPr>
            <a:r>
              <a:rPr lang="de-DE" sz="1800" dirty="0" smtClean="0"/>
              <a:t>Hier geben Sie an, in welche Bereiche Sie liefern. Sollten Sie z.B. Kunststoffteile liefern, wählen Sie Plastics oder noch konkreter eine der Untergruppen.</a:t>
            </a:r>
          </a:p>
          <a:p>
            <a:pPr marL="0" indent="0">
              <a:buNone/>
            </a:pPr>
            <a:r>
              <a:rPr lang="de-DE" sz="1800" dirty="0" smtClean="0"/>
              <a:t>Bitte achten Sie darauf, dass Sie maximal 2 Hauptbereiche / </a:t>
            </a:r>
            <a:r>
              <a:rPr lang="de-DE" sz="1800" dirty="0" err="1" smtClean="0"/>
              <a:t>Commodities</a:t>
            </a:r>
            <a:r>
              <a:rPr lang="de-DE" sz="1800" dirty="0" smtClean="0"/>
              <a:t> (Plastics, Steel, Services, …) und maximal 5 Unterbereiche / Sub – </a:t>
            </a:r>
            <a:r>
              <a:rPr lang="de-DE" sz="1800" dirty="0" err="1" smtClean="0"/>
              <a:t>Commodities</a:t>
            </a:r>
            <a:r>
              <a:rPr lang="de-DE" sz="1800" dirty="0" smtClean="0"/>
              <a:t> (z.B. Granulate, Additive,…) auswählen. </a:t>
            </a:r>
          </a:p>
          <a:p>
            <a:pPr marL="0" indent="0">
              <a:buNone/>
            </a:pPr>
            <a:r>
              <a:rPr lang="de-DE" sz="1800" dirty="0" smtClean="0"/>
              <a:t>-&gt; Ihre Registrierung kann erst final freigegeben werden, wenn jede Materialgruppe vom entsprechenden Einkäufer freigegeben wurde, d.h. je mehr Sie auswählen, desto länger kann die Freigabe dauern!</a:t>
            </a:r>
          </a:p>
        </p:txBody>
      </p:sp>
    </p:spTree>
    <p:extLst>
      <p:ext uri="{BB962C8B-B14F-4D97-AF65-F5344CB8AC3E}">
        <p14:creationId xmlns:p14="http://schemas.microsoft.com/office/powerpoint/2010/main" val="2900736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Reiter Materialgruppen Teil 2</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21</a:t>
            </a:fld>
            <a:endParaRPr lang="de-DE" altLang="de-DE"/>
          </a:p>
        </p:txBody>
      </p:sp>
      <p:sp>
        <p:nvSpPr>
          <p:cNvPr id="12" name="Inhaltsplatzhalter 2"/>
          <p:cNvSpPr>
            <a:spLocks noGrp="1"/>
          </p:cNvSpPr>
          <p:nvPr>
            <p:ph idx="1"/>
          </p:nvPr>
        </p:nvSpPr>
        <p:spPr>
          <a:xfrm>
            <a:off x="76909" y="4150239"/>
            <a:ext cx="8921813" cy="2529550"/>
          </a:xfrm>
        </p:spPr>
        <p:txBody>
          <a:bodyPr/>
          <a:lstStyle/>
          <a:p>
            <a:pPr marL="0" indent="0">
              <a:buNone/>
            </a:pPr>
            <a:r>
              <a:rPr lang="de-DE" sz="1800" u="sng" dirty="0">
                <a:solidFill>
                  <a:srgbClr val="FF0000"/>
                </a:solidFill>
              </a:rPr>
              <a:t>W</a:t>
            </a:r>
            <a:r>
              <a:rPr lang="de-DE" sz="1800" u="sng" dirty="0" smtClean="0">
                <a:solidFill>
                  <a:srgbClr val="FF0000"/>
                </a:solidFill>
              </a:rPr>
              <a:t>ichtig:</a:t>
            </a:r>
          </a:p>
          <a:p>
            <a:pPr marL="0" indent="0">
              <a:buNone/>
            </a:pPr>
            <a:r>
              <a:rPr lang="de-DE" sz="1800" dirty="0" smtClean="0"/>
              <a:t>Sollten Sie Dienstleistungen oder Verpackungen anbieten, die im Zusammenhang mit einer anderen Materialhauptgruppe stehen, wählen sie bitte </a:t>
            </a:r>
            <a:r>
              <a:rPr lang="de-DE" sz="1800" b="1" dirty="0" smtClean="0">
                <a:solidFill>
                  <a:srgbClr val="FF0000"/>
                </a:solidFill>
              </a:rPr>
              <a:t>NICHT</a:t>
            </a:r>
            <a:r>
              <a:rPr lang="de-DE" sz="1800" dirty="0" smtClean="0"/>
              <a:t> Services oder Verpackungen. Diese beiden Materialhauptgruppen sind nur für reine Services – und Verpackungslieferanten.</a:t>
            </a:r>
          </a:p>
          <a:p>
            <a:pPr marL="0" indent="0">
              <a:buNone/>
            </a:pPr>
            <a:r>
              <a:rPr lang="de-DE" sz="1800" dirty="0" smtClean="0"/>
              <a:t>(Beispiel: Sie liefern nicht nur Kunststoffteile, sondern auch noch die entsprechende Verpackung dazu. -&gt; Bitte nur Plastics auswählen.)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182" y="950275"/>
            <a:ext cx="5458225" cy="31999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8191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Reiter Produktionsstandorte</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22</a:t>
            </a:fld>
            <a:endParaRPr lang="de-DE" altLang="de-DE"/>
          </a:p>
        </p:txBody>
      </p:sp>
      <p:sp>
        <p:nvSpPr>
          <p:cNvPr id="12" name="Inhaltsplatzhalter 2"/>
          <p:cNvSpPr>
            <a:spLocks noGrp="1"/>
          </p:cNvSpPr>
          <p:nvPr>
            <p:ph idx="1"/>
          </p:nvPr>
        </p:nvSpPr>
        <p:spPr>
          <a:xfrm>
            <a:off x="68363" y="3819975"/>
            <a:ext cx="8921813" cy="2529550"/>
          </a:xfrm>
        </p:spPr>
        <p:txBody>
          <a:bodyPr/>
          <a:lstStyle/>
          <a:p>
            <a:pPr marL="0" indent="0">
              <a:buNone/>
            </a:pPr>
            <a:r>
              <a:rPr lang="de-DE" sz="1800" dirty="0" smtClean="0"/>
              <a:t>Hier geben Sie an, welche </a:t>
            </a:r>
            <a:r>
              <a:rPr lang="de-DE" sz="1800" dirty="0" err="1" smtClean="0"/>
              <a:t>Grammer</a:t>
            </a:r>
            <a:r>
              <a:rPr lang="de-DE" sz="1800" dirty="0" smtClean="0"/>
              <a:t> Produktionsstandorte Sie beliefern (möchten).</a:t>
            </a:r>
          </a:p>
          <a:p>
            <a:pPr marL="0" indent="0">
              <a:buNone/>
            </a:pPr>
            <a:r>
              <a:rPr lang="de-DE" sz="1800" dirty="0" smtClean="0"/>
              <a:t>Die Oberpunkte „Erdteil“ (z.B. Europa) sind nicht auswählbar. Sie können dort nur länderbezogen (z.B. Deutschland) oder noch detaillierter standortbezogen (z.B. </a:t>
            </a:r>
            <a:r>
              <a:rPr lang="de-DE" sz="1800" dirty="0" err="1" smtClean="0"/>
              <a:t>Grammer</a:t>
            </a:r>
            <a:r>
              <a:rPr lang="de-DE" sz="1800" dirty="0" smtClean="0"/>
              <a:t> AG, Amberg 1010) auswählen.</a:t>
            </a:r>
          </a:p>
          <a:p>
            <a:pPr marL="0" indent="0">
              <a:buNone/>
            </a:pPr>
            <a:r>
              <a:rPr lang="de-DE" sz="1800" dirty="0"/>
              <a:t>-&gt; Ihre Registrierung kann erst final freigegeben werden, wenn </a:t>
            </a:r>
            <a:r>
              <a:rPr lang="de-DE" sz="1800" dirty="0" smtClean="0"/>
              <a:t>jeder Produktionsstandort vom </a:t>
            </a:r>
            <a:r>
              <a:rPr lang="de-DE" sz="1800" dirty="0"/>
              <a:t>entsprechenden Einkäufer freigegeben wurde, d.h. je mehr Sie auswählen, desto länger kann die Freigabe dauern!</a:t>
            </a:r>
          </a:p>
          <a:p>
            <a:pPr marL="0" indent="0">
              <a:buNone/>
            </a:pPr>
            <a:endParaRPr lang="de-DE" sz="1800" dirty="0" smtClean="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85" y="854686"/>
            <a:ext cx="7463856" cy="2961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4273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Reiter Division</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23</a:t>
            </a:fld>
            <a:endParaRPr lang="de-DE" altLang="de-DE"/>
          </a:p>
        </p:txBody>
      </p:sp>
      <p:sp>
        <p:nvSpPr>
          <p:cNvPr id="12" name="Inhaltsplatzhalter 2"/>
          <p:cNvSpPr>
            <a:spLocks noGrp="1"/>
          </p:cNvSpPr>
          <p:nvPr>
            <p:ph idx="1"/>
          </p:nvPr>
        </p:nvSpPr>
        <p:spPr>
          <a:xfrm>
            <a:off x="68363" y="4002850"/>
            <a:ext cx="8921813" cy="2529550"/>
          </a:xfrm>
        </p:spPr>
        <p:txBody>
          <a:bodyPr/>
          <a:lstStyle/>
          <a:p>
            <a:pPr marL="0" indent="0">
              <a:buNone/>
            </a:pPr>
            <a:r>
              <a:rPr lang="de-DE" sz="1800" dirty="0" smtClean="0"/>
              <a:t>Hier geben Sie an, an welche </a:t>
            </a:r>
            <a:r>
              <a:rPr lang="de-DE" sz="1800" dirty="0" err="1" smtClean="0"/>
              <a:t>Grammer</a:t>
            </a:r>
            <a:r>
              <a:rPr lang="de-DE" sz="1800" dirty="0" smtClean="0"/>
              <a:t> Division Sie liefern (möchten).</a:t>
            </a:r>
          </a:p>
          <a:p>
            <a:pPr marL="0" indent="0">
              <a:buNone/>
            </a:pPr>
            <a:r>
              <a:rPr lang="de-DE" sz="1800" dirty="0" smtClean="0"/>
              <a:t>Der Oberpunkt Global ist nicht auswählbar. Sie können zwischen den Divisionen </a:t>
            </a:r>
            <a:r>
              <a:rPr lang="de-DE" sz="1800" dirty="0" err="1" smtClean="0"/>
              <a:t>Consoles</a:t>
            </a:r>
            <a:r>
              <a:rPr lang="de-DE" sz="1800" dirty="0" smtClean="0"/>
              <a:t> &amp; </a:t>
            </a:r>
            <a:r>
              <a:rPr lang="de-DE" sz="1800" dirty="0" err="1" smtClean="0"/>
              <a:t>Armrests</a:t>
            </a:r>
            <a:r>
              <a:rPr lang="de-DE" sz="1800" dirty="0" smtClean="0"/>
              <a:t>, </a:t>
            </a:r>
            <a:r>
              <a:rPr lang="de-DE" sz="1800" dirty="0" err="1" smtClean="0"/>
              <a:t>Interiors</a:t>
            </a:r>
            <a:r>
              <a:rPr lang="de-DE" sz="1800" dirty="0" smtClean="0"/>
              <a:t> und Commercial </a:t>
            </a:r>
            <a:r>
              <a:rPr lang="de-DE" sz="1800" dirty="0" err="1" smtClean="0"/>
              <a:t>Vehicles</a:t>
            </a:r>
            <a:r>
              <a:rPr lang="de-DE" sz="1800" dirty="0" smtClean="0"/>
              <a:t> wählen.</a:t>
            </a:r>
          </a:p>
          <a:p>
            <a:pPr marL="0" indent="0">
              <a:buNone/>
            </a:pPr>
            <a:r>
              <a:rPr lang="de-DE" sz="1800" dirty="0" smtClean="0"/>
              <a:t>(Hier können mehr als eine Position angekreuzt werden.)</a:t>
            </a:r>
          </a:p>
          <a:p>
            <a:pPr marL="0" indent="0">
              <a:buNone/>
            </a:pPr>
            <a:r>
              <a:rPr lang="de-DE" sz="1800" dirty="0"/>
              <a:t>-&gt; Ihre Registrierung kann erst final freigegeben werden, wenn </a:t>
            </a:r>
            <a:r>
              <a:rPr lang="de-DE" sz="1800" dirty="0" smtClean="0"/>
              <a:t>jede Division vom </a:t>
            </a:r>
            <a:r>
              <a:rPr lang="de-DE" sz="1800" dirty="0"/>
              <a:t>entsprechenden Einkäufer freigegeben wurde, d.h. je mehr Sie auswählen, desto länger kann die Freigabe dauern!</a:t>
            </a:r>
          </a:p>
          <a:p>
            <a:pPr marL="0" indent="0">
              <a:buNone/>
            </a:pPr>
            <a:endParaRPr lang="de-DE" sz="1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3" y="1009149"/>
            <a:ext cx="7686675" cy="2914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1138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Reiter Dokumente</a:t>
            </a:r>
            <a:endParaRPr lang="de-DE" dirty="0"/>
          </a:p>
        </p:txBody>
      </p:sp>
      <p:sp>
        <p:nvSpPr>
          <p:cNvPr id="3" name="Datumsplatzhalter 2"/>
          <p:cNvSpPr>
            <a:spLocks noGrp="1"/>
          </p:cNvSpPr>
          <p:nvPr>
            <p:ph type="dt" sz="half" idx="10"/>
          </p:nvPr>
        </p:nvSpPr>
        <p:spPr/>
        <p:txBody>
          <a:bodyPr/>
          <a:lstStyle/>
          <a:p>
            <a:r>
              <a:rPr lang="de-DE" altLang="de-DE" smtClean="0"/>
              <a:t>27.02.2019</a:t>
            </a:r>
            <a:endParaRPr lang="de-DE" altLang="de-DE"/>
          </a:p>
        </p:txBody>
      </p:sp>
      <p:sp>
        <p:nvSpPr>
          <p:cNvPr id="4" name="Fußzeilenplatzhalter 3"/>
          <p:cNvSpPr>
            <a:spLocks noGrp="1"/>
          </p:cNvSpPr>
          <p:nvPr>
            <p:ph type="ftr" sz="quarter" idx="11"/>
          </p:nvPr>
        </p:nvSpPr>
        <p:spPr/>
        <p:txBody>
          <a:bodyPr/>
          <a:lstStyle/>
          <a:p>
            <a:r>
              <a:rPr lang="de-DE" altLang="de-DE" smtClean="0"/>
              <a:t>© GRAMMER AG, G. Kittel / B. Beller, Onboarding Manual ASTRAS</a:t>
            </a:r>
            <a:endParaRPr lang="de-DE" altLang="de-DE"/>
          </a:p>
        </p:txBody>
      </p:sp>
      <p:sp>
        <p:nvSpPr>
          <p:cNvPr id="5" name="Foliennummernplatzhalter 4"/>
          <p:cNvSpPr>
            <a:spLocks noGrp="1"/>
          </p:cNvSpPr>
          <p:nvPr>
            <p:ph type="sldNum" sz="quarter" idx="12"/>
          </p:nvPr>
        </p:nvSpPr>
        <p:spPr/>
        <p:txBody>
          <a:bodyPr/>
          <a:lstStyle/>
          <a:p>
            <a:r>
              <a:rPr lang="de-DE" altLang="de-DE" smtClean="0"/>
              <a:t>Seite </a:t>
            </a:r>
            <a:fld id="{163C2BFE-9188-44D0-801C-802E2AE70992}" type="slidenum">
              <a:rPr lang="de-DE" altLang="de-DE" smtClean="0"/>
              <a:pPr/>
              <a:t>24</a:t>
            </a:fld>
            <a:endParaRPr lang="de-DE" altLang="de-DE"/>
          </a:p>
        </p:txBody>
      </p:sp>
      <p:sp>
        <p:nvSpPr>
          <p:cNvPr id="7" name="Textfeld 6"/>
          <p:cNvSpPr txBox="1"/>
          <p:nvPr/>
        </p:nvSpPr>
        <p:spPr>
          <a:xfrm>
            <a:off x="111094" y="4631845"/>
            <a:ext cx="8844898" cy="1754326"/>
          </a:xfrm>
          <a:prstGeom prst="rect">
            <a:avLst/>
          </a:prstGeom>
          <a:noFill/>
        </p:spPr>
        <p:txBody>
          <a:bodyPr wrap="square" rtlCol="0">
            <a:spAutoFit/>
          </a:bodyPr>
          <a:lstStyle/>
          <a:p>
            <a:pPr algn="l"/>
            <a:r>
              <a:rPr lang="de-DE" dirty="0" smtClean="0"/>
              <a:t>Hier können Sie Dokumente, wie z.B. eine Firmenpräsentation, hochladen:</a:t>
            </a:r>
          </a:p>
          <a:p>
            <a:pPr marL="342900" indent="-342900" algn="l">
              <a:buAutoNum type="arabicPeriod"/>
            </a:pPr>
            <a:r>
              <a:rPr lang="de-DE" dirty="0" smtClean="0"/>
              <a:t>Klicken Sie einfach auf „Neues Dokument“</a:t>
            </a:r>
          </a:p>
          <a:p>
            <a:pPr marL="342900" indent="-342900" algn="l">
              <a:buAutoNum type="arabicPeriod"/>
            </a:pPr>
            <a:r>
              <a:rPr lang="de-DE" dirty="0" smtClean="0"/>
              <a:t>Ein zweites Fenster geht auf. Dort den Namen und die Art (Subtyp) des Dokuments eingeben bzw. auswählen. Über „Weiter“ gelangen Sie auf die zweite Seite, um dort die Datei hochzuladen. Danach können Sie auf „Fertig“ drücken und das Dokument ist hochgeladen.</a:t>
            </a:r>
            <a:endParaRPr lang="de-DE"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94" y="1055015"/>
            <a:ext cx="8863885" cy="34742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Ellipse 9"/>
          <p:cNvSpPr/>
          <p:nvPr/>
        </p:nvSpPr>
        <p:spPr bwMode="auto">
          <a:xfrm>
            <a:off x="1828802" y="1247686"/>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1</a:t>
            </a:r>
          </a:p>
        </p:txBody>
      </p:sp>
      <p:sp>
        <p:nvSpPr>
          <p:cNvPr id="11" name="Ellipse 10"/>
          <p:cNvSpPr/>
          <p:nvPr/>
        </p:nvSpPr>
        <p:spPr bwMode="auto">
          <a:xfrm>
            <a:off x="1299068" y="2631274"/>
            <a:ext cx="444383" cy="45375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2</a:t>
            </a:r>
          </a:p>
        </p:txBody>
      </p:sp>
    </p:spTree>
    <p:extLst>
      <p:ext uri="{BB962C8B-B14F-4D97-AF65-F5344CB8AC3E}">
        <p14:creationId xmlns:p14="http://schemas.microsoft.com/office/powerpoint/2010/main" val="309633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Reiter Zertifikate</a:t>
            </a:r>
            <a:endParaRPr lang="de-DE" dirty="0"/>
          </a:p>
        </p:txBody>
      </p:sp>
      <p:sp>
        <p:nvSpPr>
          <p:cNvPr id="3" name="Datumsplatzhalter 2"/>
          <p:cNvSpPr>
            <a:spLocks noGrp="1"/>
          </p:cNvSpPr>
          <p:nvPr>
            <p:ph type="dt" sz="half" idx="10"/>
          </p:nvPr>
        </p:nvSpPr>
        <p:spPr/>
        <p:txBody>
          <a:bodyPr/>
          <a:lstStyle/>
          <a:p>
            <a:r>
              <a:rPr lang="de-DE" altLang="de-DE" smtClean="0"/>
              <a:t>27.02.2019</a:t>
            </a:r>
            <a:endParaRPr lang="de-DE" altLang="de-DE"/>
          </a:p>
        </p:txBody>
      </p:sp>
      <p:sp>
        <p:nvSpPr>
          <p:cNvPr id="4" name="Fußzeilenplatzhalter 3"/>
          <p:cNvSpPr>
            <a:spLocks noGrp="1"/>
          </p:cNvSpPr>
          <p:nvPr>
            <p:ph type="ftr" sz="quarter" idx="11"/>
          </p:nvPr>
        </p:nvSpPr>
        <p:spPr/>
        <p:txBody>
          <a:bodyPr/>
          <a:lstStyle/>
          <a:p>
            <a:r>
              <a:rPr lang="de-DE" altLang="de-DE" smtClean="0"/>
              <a:t>© GRAMMER AG, G. Kittel / B. Beller, Onboarding Manual ASTRAS</a:t>
            </a:r>
            <a:endParaRPr lang="de-DE" altLang="de-DE"/>
          </a:p>
        </p:txBody>
      </p:sp>
      <p:sp>
        <p:nvSpPr>
          <p:cNvPr id="5" name="Foliennummernplatzhalter 4"/>
          <p:cNvSpPr>
            <a:spLocks noGrp="1"/>
          </p:cNvSpPr>
          <p:nvPr>
            <p:ph type="sldNum" sz="quarter" idx="12"/>
          </p:nvPr>
        </p:nvSpPr>
        <p:spPr/>
        <p:txBody>
          <a:bodyPr/>
          <a:lstStyle/>
          <a:p>
            <a:r>
              <a:rPr lang="de-DE" altLang="de-DE" smtClean="0"/>
              <a:t>Seite </a:t>
            </a:r>
            <a:fld id="{163C2BFE-9188-44D0-801C-802E2AE70992}" type="slidenum">
              <a:rPr lang="de-DE" altLang="de-DE" smtClean="0"/>
              <a:pPr/>
              <a:t>25</a:t>
            </a:fld>
            <a:endParaRPr lang="de-DE" altLang="de-DE"/>
          </a:p>
        </p:txBody>
      </p:sp>
      <p:sp>
        <p:nvSpPr>
          <p:cNvPr id="7" name="Textfeld 6"/>
          <p:cNvSpPr txBox="1"/>
          <p:nvPr/>
        </p:nvSpPr>
        <p:spPr>
          <a:xfrm>
            <a:off x="111094" y="4836949"/>
            <a:ext cx="8844898" cy="1477328"/>
          </a:xfrm>
          <a:prstGeom prst="rect">
            <a:avLst/>
          </a:prstGeom>
          <a:noFill/>
        </p:spPr>
        <p:txBody>
          <a:bodyPr wrap="square" rtlCol="0">
            <a:spAutoFit/>
          </a:bodyPr>
          <a:lstStyle/>
          <a:p>
            <a:pPr algn="l"/>
            <a:r>
              <a:rPr lang="de-DE" dirty="0" smtClean="0"/>
              <a:t>Hier können Sie Ihre Zertifikate hochladen:</a:t>
            </a:r>
          </a:p>
          <a:p>
            <a:pPr algn="l"/>
            <a:r>
              <a:rPr lang="de-DE" dirty="0" smtClean="0"/>
              <a:t>Als Serien - Lieferant ist hier der Upload eines DIN EN ISO 9001 oder IATF 16949 Pflicht.</a:t>
            </a:r>
          </a:p>
          <a:p>
            <a:pPr algn="l"/>
            <a:r>
              <a:rPr lang="de-DE" dirty="0" smtClean="0"/>
              <a:t>Der Besitz weiterer Zertifikate ist wünschenswert und wirkt sich positiv auf die Lieferantenbewertung aus.</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43" y="945691"/>
            <a:ext cx="8258175" cy="3838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5565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Reiter Ansprechpartner (Serienlieferanten)</a:t>
            </a:r>
            <a:endParaRPr lang="de-DE" dirty="0"/>
          </a:p>
        </p:txBody>
      </p:sp>
      <p:sp>
        <p:nvSpPr>
          <p:cNvPr id="3" name="Datumsplatzhalter 2"/>
          <p:cNvSpPr>
            <a:spLocks noGrp="1"/>
          </p:cNvSpPr>
          <p:nvPr>
            <p:ph type="dt" sz="half" idx="10"/>
          </p:nvPr>
        </p:nvSpPr>
        <p:spPr/>
        <p:txBody>
          <a:bodyPr/>
          <a:lstStyle/>
          <a:p>
            <a:r>
              <a:rPr lang="de-DE" altLang="de-DE" smtClean="0"/>
              <a:t>27.02.2019</a:t>
            </a:r>
            <a:endParaRPr lang="de-DE" altLang="de-DE"/>
          </a:p>
        </p:txBody>
      </p:sp>
      <p:sp>
        <p:nvSpPr>
          <p:cNvPr id="4" name="Fußzeilenplatzhalter 3"/>
          <p:cNvSpPr>
            <a:spLocks noGrp="1"/>
          </p:cNvSpPr>
          <p:nvPr>
            <p:ph type="ftr" sz="quarter" idx="11"/>
          </p:nvPr>
        </p:nvSpPr>
        <p:spPr/>
        <p:txBody>
          <a:bodyPr/>
          <a:lstStyle/>
          <a:p>
            <a:r>
              <a:rPr lang="de-DE" altLang="de-DE" smtClean="0"/>
              <a:t>© GRAMMER AG, G. Kittel / B. Beller, Onboarding Manual ASTRAS</a:t>
            </a:r>
            <a:endParaRPr lang="de-DE" altLang="de-DE"/>
          </a:p>
        </p:txBody>
      </p:sp>
      <p:sp>
        <p:nvSpPr>
          <p:cNvPr id="5" name="Foliennummernplatzhalter 4"/>
          <p:cNvSpPr>
            <a:spLocks noGrp="1"/>
          </p:cNvSpPr>
          <p:nvPr>
            <p:ph type="sldNum" sz="quarter" idx="12"/>
          </p:nvPr>
        </p:nvSpPr>
        <p:spPr/>
        <p:txBody>
          <a:bodyPr/>
          <a:lstStyle/>
          <a:p>
            <a:r>
              <a:rPr lang="de-DE" altLang="de-DE" smtClean="0"/>
              <a:t>Seite </a:t>
            </a:r>
            <a:fld id="{163C2BFE-9188-44D0-801C-802E2AE70992}" type="slidenum">
              <a:rPr lang="de-DE" altLang="de-DE" smtClean="0"/>
              <a:pPr/>
              <a:t>26</a:t>
            </a:fld>
            <a:endParaRPr lang="de-DE" altLang="de-DE"/>
          </a:p>
        </p:txBody>
      </p:sp>
      <p:sp>
        <p:nvSpPr>
          <p:cNvPr id="7" name="Textfeld 6"/>
          <p:cNvSpPr txBox="1"/>
          <p:nvPr/>
        </p:nvSpPr>
        <p:spPr>
          <a:xfrm>
            <a:off x="111094" y="4836949"/>
            <a:ext cx="8844898" cy="1200329"/>
          </a:xfrm>
          <a:prstGeom prst="rect">
            <a:avLst/>
          </a:prstGeom>
          <a:noFill/>
        </p:spPr>
        <p:txBody>
          <a:bodyPr wrap="square" rtlCol="0">
            <a:spAutoFit/>
          </a:bodyPr>
          <a:lstStyle/>
          <a:p>
            <a:pPr marL="342900" indent="-342900" algn="l">
              <a:buFont typeface="+mj-lt"/>
              <a:buAutoNum type="arabicPeriod"/>
            </a:pPr>
            <a:r>
              <a:rPr lang="de-DE" dirty="0" smtClean="0"/>
              <a:t>Als Serien - Lieferant ist die Angabe aller dieser Ansprechpartner Pflichteingabe.</a:t>
            </a:r>
          </a:p>
          <a:p>
            <a:pPr marL="342900" indent="-342900" algn="l">
              <a:buFont typeface="+mj-lt"/>
              <a:buAutoNum type="arabicPeriod"/>
            </a:pPr>
            <a:r>
              <a:rPr lang="de-DE" dirty="0" smtClean="0"/>
              <a:t>Um einen Ansprechpartnertyp zuzuordnen, klicken Sie einfach auf die entsprechende Position in der Tabelle rechts.</a:t>
            </a:r>
          </a:p>
          <a:p>
            <a:pPr marL="342900" indent="-342900" algn="l">
              <a:buFont typeface="+mj-lt"/>
              <a:buAutoNum type="arabicPeriod"/>
            </a:pPr>
            <a:r>
              <a:rPr lang="de-DE" dirty="0" smtClean="0"/>
              <a:t>Klicken Sie diesen Button um den nächsten Ansprechpartner hinzuzufügen.</a:t>
            </a:r>
            <a:r>
              <a:rPr lang="de-DE" dirty="0"/>
              <a:t> </a:t>
            </a:r>
            <a:endParaRPr lang="de-DE"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38" y="922359"/>
            <a:ext cx="8566638" cy="39145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Ellipse 8"/>
          <p:cNvSpPr/>
          <p:nvPr/>
        </p:nvSpPr>
        <p:spPr bwMode="auto">
          <a:xfrm>
            <a:off x="3375591" y="1845891"/>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1</a:t>
            </a:r>
          </a:p>
        </p:txBody>
      </p:sp>
      <p:sp>
        <p:nvSpPr>
          <p:cNvPr id="10" name="Ellipse 9"/>
          <p:cNvSpPr/>
          <p:nvPr/>
        </p:nvSpPr>
        <p:spPr bwMode="auto">
          <a:xfrm>
            <a:off x="6409348" y="3392680"/>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2</a:t>
            </a:r>
          </a:p>
        </p:txBody>
      </p:sp>
      <p:sp>
        <p:nvSpPr>
          <p:cNvPr id="11" name="Ellipse 10"/>
          <p:cNvSpPr/>
          <p:nvPr/>
        </p:nvSpPr>
        <p:spPr bwMode="auto">
          <a:xfrm>
            <a:off x="2555194" y="4418206"/>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3</a:t>
            </a:r>
          </a:p>
        </p:txBody>
      </p:sp>
    </p:spTree>
    <p:extLst>
      <p:ext uri="{BB962C8B-B14F-4D97-AF65-F5344CB8AC3E}">
        <p14:creationId xmlns:p14="http://schemas.microsoft.com/office/powerpoint/2010/main" val="365973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94" y="1079875"/>
            <a:ext cx="8786205" cy="32613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de-DE" dirty="0" smtClean="0"/>
              <a:t>Reiter Ansprechpartner (NPM - Lieferanten)</a:t>
            </a:r>
            <a:endParaRPr lang="de-DE" dirty="0"/>
          </a:p>
        </p:txBody>
      </p:sp>
      <p:sp>
        <p:nvSpPr>
          <p:cNvPr id="3" name="Datumsplatzhalter 2"/>
          <p:cNvSpPr>
            <a:spLocks noGrp="1"/>
          </p:cNvSpPr>
          <p:nvPr>
            <p:ph type="dt" sz="half" idx="10"/>
          </p:nvPr>
        </p:nvSpPr>
        <p:spPr/>
        <p:txBody>
          <a:bodyPr/>
          <a:lstStyle/>
          <a:p>
            <a:r>
              <a:rPr lang="de-DE" altLang="de-DE" smtClean="0"/>
              <a:t>27.02.2019</a:t>
            </a:r>
            <a:endParaRPr lang="de-DE" altLang="de-DE"/>
          </a:p>
        </p:txBody>
      </p:sp>
      <p:sp>
        <p:nvSpPr>
          <p:cNvPr id="4" name="Fußzeilenplatzhalter 3"/>
          <p:cNvSpPr>
            <a:spLocks noGrp="1"/>
          </p:cNvSpPr>
          <p:nvPr>
            <p:ph type="ftr" sz="quarter" idx="11"/>
          </p:nvPr>
        </p:nvSpPr>
        <p:spPr/>
        <p:txBody>
          <a:bodyPr/>
          <a:lstStyle/>
          <a:p>
            <a:r>
              <a:rPr lang="de-DE" altLang="de-DE" smtClean="0"/>
              <a:t>© GRAMMER AG, G. Kittel / B. Beller, Onboarding Manual ASTRAS</a:t>
            </a:r>
            <a:endParaRPr lang="de-DE" altLang="de-DE"/>
          </a:p>
        </p:txBody>
      </p:sp>
      <p:sp>
        <p:nvSpPr>
          <p:cNvPr id="5" name="Foliennummernplatzhalter 4"/>
          <p:cNvSpPr>
            <a:spLocks noGrp="1"/>
          </p:cNvSpPr>
          <p:nvPr>
            <p:ph type="sldNum" sz="quarter" idx="12"/>
          </p:nvPr>
        </p:nvSpPr>
        <p:spPr/>
        <p:txBody>
          <a:bodyPr/>
          <a:lstStyle/>
          <a:p>
            <a:r>
              <a:rPr lang="de-DE" altLang="de-DE" smtClean="0"/>
              <a:t>Seite </a:t>
            </a:r>
            <a:fld id="{163C2BFE-9188-44D0-801C-802E2AE70992}" type="slidenum">
              <a:rPr lang="de-DE" altLang="de-DE" smtClean="0"/>
              <a:pPr/>
              <a:t>27</a:t>
            </a:fld>
            <a:endParaRPr lang="de-DE" altLang="de-DE"/>
          </a:p>
        </p:txBody>
      </p:sp>
      <p:sp>
        <p:nvSpPr>
          <p:cNvPr id="7" name="Textfeld 6"/>
          <p:cNvSpPr txBox="1"/>
          <p:nvPr/>
        </p:nvSpPr>
        <p:spPr>
          <a:xfrm>
            <a:off x="81747" y="4537846"/>
            <a:ext cx="8844898" cy="1477328"/>
          </a:xfrm>
          <a:prstGeom prst="rect">
            <a:avLst/>
          </a:prstGeom>
          <a:noFill/>
        </p:spPr>
        <p:txBody>
          <a:bodyPr wrap="square" rtlCol="0">
            <a:spAutoFit/>
          </a:bodyPr>
          <a:lstStyle/>
          <a:p>
            <a:pPr marL="342900" indent="-342900" algn="l">
              <a:buFont typeface="+mj-lt"/>
              <a:buAutoNum type="arabicPeriod"/>
            </a:pPr>
            <a:r>
              <a:rPr lang="de-DE" dirty="0" smtClean="0"/>
              <a:t>Als </a:t>
            </a:r>
            <a:r>
              <a:rPr lang="de-DE" dirty="0" err="1" smtClean="0"/>
              <a:t>Invest</a:t>
            </a:r>
            <a:r>
              <a:rPr lang="de-DE" dirty="0" smtClean="0"/>
              <a:t>- , Services- , Logistik- oder Verpackungslieferant müssen Sie nur die Ansprechpartner für Vertrieb und Qualität angeben.</a:t>
            </a:r>
          </a:p>
          <a:p>
            <a:pPr marL="342900" indent="-342900" algn="l">
              <a:buFont typeface="+mj-lt"/>
              <a:buAutoNum type="arabicPeriod"/>
            </a:pPr>
            <a:r>
              <a:rPr lang="de-DE" dirty="0" smtClean="0"/>
              <a:t>Um einen Ansprechpartnertyp zuzuordnen, klicken Sie einfach auf die entsprechende Position in der Tabelle rechts.</a:t>
            </a:r>
          </a:p>
          <a:p>
            <a:pPr marL="342900" indent="-342900" algn="l">
              <a:buFont typeface="+mj-lt"/>
              <a:buAutoNum type="arabicPeriod"/>
            </a:pPr>
            <a:r>
              <a:rPr lang="de-DE" dirty="0" smtClean="0"/>
              <a:t>Klicken Sie diesen Button um den nächsten Ansprechpartner hinzuzufügen.</a:t>
            </a:r>
            <a:r>
              <a:rPr lang="de-DE" dirty="0"/>
              <a:t> </a:t>
            </a:r>
            <a:endParaRPr lang="de-DE" dirty="0" smtClean="0"/>
          </a:p>
        </p:txBody>
      </p:sp>
      <p:sp>
        <p:nvSpPr>
          <p:cNvPr id="9" name="Ellipse 8"/>
          <p:cNvSpPr/>
          <p:nvPr/>
        </p:nvSpPr>
        <p:spPr bwMode="auto">
          <a:xfrm>
            <a:off x="2409916" y="1627973"/>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1</a:t>
            </a:r>
          </a:p>
        </p:txBody>
      </p:sp>
      <p:sp>
        <p:nvSpPr>
          <p:cNvPr id="10" name="Ellipse 9"/>
          <p:cNvSpPr/>
          <p:nvPr/>
        </p:nvSpPr>
        <p:spPr bwMode="auto">
          <a:xfrm>
            <a:off x="6486260" y="2589375"/>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2</a:t>
            </a:r>
          </a:p>
        </p:txBody>
      </p:sp>
      <p:sp>
        <p:nvSpPr>
          <p:cNvPr id="11" name="Ellipse 10"/>
          <p:cNvSpPr/>
          <p:nvPr/>
        </p:nvSpPr>
        <p:spPr bwMode="auto">
          <a:xfrm>
            <a:off x="2555194" y="3610597"/>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3</a:t>
            </a:r>
          </a:p>
        </p:txBody>
      </p:sp>
    </p:spTree>
    <p:extLst>
      <p:ext uri="{BB962C8B-B14F-4D97-AF65-F5344CB8AC3E}">
        <p14:creationId xmlns:p14="http://schemas.microsoft.com/office/powerpoint/2010/main" val="4177929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44" y="895436"/>
            <a:ext cx="7339512" cy="39851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de-DE" dirty="0" smtClean="0"/>
              <a:t>Reiter Allgemeine Nutzungsbedingungen</a:t>
            </a:r>
            <a:endParaRPr lang="de-DE" dirty="0"/>
          </a:p>
        </p:txBody>
      </p:sp>
      <p:sp>
        <p:nvSpPr>
          <p:cNvPr id="3" name="Datumsplatzhalter 2"/>
          <p:cNvSpPr>
            <a:spLocks noGrp="1"/>
          </p:cNvSpPr>
          <p:nvPr>
            <p:ph type="dt" sz="half" idx="10"/>
          </p:nvPr>
        </p:nvSpPr>
        <p:spPr/>
        <p:txBody>
          <a:bodyPr/>
          <a:lstStyle/>
          <a:p>
            <a:r>
              <a:rPr lang="de-DE" altLang="de-DE" smtClean="0"/>
              <a:t>27.02.2019</a:t>
            </a:r>
            <a:endParaRPr lang="de-DE" altLang="de-DE"/>
          </a:p>
        </p:txBody>
      </p:sp>
      <p:sp>
        <p:nvSpPr>
          <p:cNvPr id="4" name="Fußzeilenplatzhalter 3"/>
          <p:cNvSpPr>
            <a:spLocks noGrp="1"/>
          </p:cNvSpPr>
          <p:nvPr>
            <p:ph type="ftr" sz="quarter" idx="11"/>
          </p:nvPr>
        </p:nvSpPr>
        <p:spPr/>
        <p:txBody>
          <a:bodyPr/>
          <a:lstStyle/>
          <a:p>
            <a:r>
              <a:rPr lang="de-DE" altLang="de-DE" smtClean="0"/>
              <a:t>© GRAMMER AG, G. Kittel / B. Beller, Onboarding Manual ASTRAS</a:t>
            </a:r>
            <a:endParaRPr lang="de-DE" altLang="de-DE"/>
          </a:p>
        </p:txBody>
      </p:sp>
      <p:sp>
        <p:nvSpPr>
          <p:cNvPr id="5" name="Foliennummernplatzhalter 4"/>
          <p:cNvSpPr>
            <a:spLocks noGrp="1"/>
          </p:cNvSpPr>
          <p:nvPr>
            <p:ph type="sldNum" sz="quarter" idx="12"/>
          </p:nvPr>
        </p:nvSpPr>
        <p:spPr/>
        <p:txBody>
          <a:bodyPr/>
          <a:lstStyle/>
          <a:p>
            <a:r>
              <a:rPr lang="de-DE" altLang="de-DE" smtClean="0"/>
              <a:t>Seite </a:t>
            </a:r>
            <a:fld id="{163C2BFE-9188-44D0-801C-802E2AE70992}" type="slidenum">
              <a:rPr lang="de-DE" altLang="de-DE" smtClean="0"/>
              <a:pPr/>
              <a:t>28</a:t>
            </a:fld>
            <a:endParaRPr lang="de-DE" altLang="de-DE"/>
          </a:p>
        </p:txBody>
      </p:sp>
      <p:sp>
        <p:nvSpPr>
          <p:cNvPr id="7" name="Textfeld 6"/>
          <p:cNvSpPr txBox="1"/>
          <p:nvPr/>
        </p:nvSpPr>
        <p:spPr>
          <a:xfrm>
            <a:off x="81747" y="4910001"/>
            <a:ext cx="8844898" cy="1200329"/>
          </a:xfrm>
          <a:prstGeom prst="rect">
            <a:avLst/>
          </a:prstGeom>
          <a:noFill/>
        </p:spPr>
        <p:txBody>
          <a:bodyPr wrap="square" rtlCol="0">
            <a:spAutoFit/>
          </a:bodyPr>
          <a:lstStyle/>
          <a:p>
            <a:pPr marL="342900" indent="-342900" algn="l">
              <a:buFont typeface="+mj-lt"/>
              <a:buAutoNum type="arabicPeriod"/>
            </a:pPr>
            <a:r>
              <a:rPr lang="de-DE" dirty="0" smtClean="0"/>
              <a:t>Bitte bestätigen Sie alle Dokumente.</a:t>
            </a:r>
          </a:p>
          <a:p>
            <a:pPr marL="342900" indent="-342900" algn="l">
              <a:buFont typeface="+mj-lt"/>
              <a:buAutoNum type="arabicPeriod"/>
            </a:pPr>
            <a:r>
              <a:rPr lang="de-DE" dirty="0" smtClean="0"/>
              <a:t>Wenn Sie den roten Link kopieren und in der Webadressleiste Ihres Browsers eingeben, gelangen Sie in den offenen Aushang. Dort finden Sie einzelnen Dokumente und können diese herunterladen.</a:t>
            </a:r>
          </a:p>
        </p:txBody>
      </p:sp>
      <p:sp>
        <p:nvSpPr>
          <p:cNvPr id="9" name="Ellipse 8"/>
          <p:cNvSpPr/>
          <p:nvPr/>
        </p:nvSpPr>
        <p:spPr bwMode="auto">
          <a:xfrm>
            <a:off x="5769804" y="4275480"/>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1</a:t>
            </a:r>
          </a:p>
        </p:txBody>
      </p:sp>
      <p:sp>
        <p:nvSpPr>
          <p:cNvPr id="10" name="Ellipse 9"/>
          <p:cNvSpPr/>
          <p:nvPr/>
        </p:nvSpPr>
        <p:spPr bwMode="auto">
          <a:xfrm>
            <a:off x="3881283" y="2015217"/>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2</a:t>
            </a:r>
          </a:p>
        </p:txBody>
      </p:sp>
    </p:spTree>
    <p:extLst>
      <p:ext uri="{BB962C8B-B14F-4D97-AF65-F5344CB8AC3E}">
        <p14:creationId xmlns:p14="http://schemas.microsoft.com/office/powerpoint/2010/main" val="3870684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4" y="987060"/>
            <a:ext cx="8086951" cy="41502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de-DE" dirty="0" smtClean="0"/>
              <a:t>Reiter Abschicken</a:t>
            </a:r>
            <a:endParaRPr lang="de-DE" dirty="0"/>
          </a:p>
        </p:txBody>
      </p:sp>
      <p:sp>
        <p:nvSpPr>
          <p:cNvPr id="3" name="Datumsplatzhalter 2"/>
          <p:cNvSpPr>
            <a:spLocks noGrp="1"/>
          </p:cNvSpPr>
          <p:nvPr>
            <p:ph type="dt" sz="half" idx="10"/>
          </p:nvPr>
        </p:nvSpPr>
        <p:spPr/>
        <p:txBody>
          <a:bodyPr/>
          <a:lstStyle/>
          <a:p>
            <a:r>
              <a:rPr lang="de-DE" altLang="de-DE" smtClean="0"/>
              <a:t>27.02.2019</a:t>
            </a:r>
            <a:endParaRPr lang="de-DE" altLang="de-DE"/>
          </a:p>
        </p:txBody>
      </p:sp>
      <p:sp>
        <p:nvSpPr>
          <p:cNvPr id="4" name="Fußzeilenplatzhalter 3"/>
          <p:cNvSpPr>
            <a:spLocks noGrp="1"/>
          </p:cNvSpPr>
          <p:nvPr>
            <p:ph type="ftr" sz="quarter" idx="11"/>
          </p:nvPr>
        </p:nvSpPr>
        <p:spPr/>
        <p:txBody>
          <a:bodyPr/>
          <a:lstStyle/>
          <a:p>
            <a:r>
              <a:rPr lang="de-DE" altLang="de-DE" smtClean="0"/>
              <a:t>© GRAMMER AG, G. Kittel / B. Beller, Onboarding Manual ASTRAS</a:t>
            </a:r>
            <a:endParaRPr lang="de-DE" altLang="de-DE"/>
          </a:p>
        </p:txBody>
      </p:sp>
      <p:sp>
        <p:nvSpPr>
          <p:cNvPr id="5" name="Foliennummernplatzhalter 4"/>
          <p:cNvSpPr>
            <a:spLocks noGrp="1"/>
          </p:cNvSpPr>
          <p:nvPr>
            <p:ph type="sldNum" sz="quarter" idx="12"/>
          </p:nvPr>
        </p:nvSpPr>
        <p:spPr/>
        <p:txBody>
          <a:bodyPr/>
          <a:lstStyle/>
          <a:p>
            <a:r>
              <a:rPr lang="de-DE" altLang="de-DE" smtClean="0"/>
              <a:t>Seite </a:t>
            </a:r>
            <a:fld id="{163C2BFE-9188-44D0-801C-802E2AE70992}" type="slidenum">
              <a:rPr lang="de-DE" altLang="de-DE" smtClean="0"/>
              <a:pPr/>
              <a:t>29</a:t>
            </a:fld>
            <a:endParaRPr lang="de-DE" altLang="de-DE"/>
          </a:p>
        </p:txBody>
      </p:sp>
      <p:sp>
        <p:nvSpPr>
          <p:cNvPr id="7" name="Textfeld 6"/>
          <p:cNvSpPr txBox="1"/>
          <p:nvPr/>
        </p:nvSpPr>
        <p:spPr>
          <a:xfrm>
            <a:off x="81747" y="5200565"/>
            <a:ext cx="8844898" cy="1200329"/>
          </a:xfrm>
          <a:prstGeom prst="rect">
            <a:avLst/>
          </a:prstGeom>
          <a:noFill/>
        </p:spPr>
        <p:txBody>
          <a:bodyPr wrap="square" rtlCol="0">
            <a:spAutoFit/>
          </a:bodyPr>
          <a:lstStyle/>
          <a:p>
            <a:pPr marL="342900" indent="-342900" algn="l">
              <a:buFont typeface="+mj-lt"/>
              <a:buAutoNum type="arabicPeriod"/>
            </a:pPr>
            <a:r>
              <a:rPr lang="de-DE" dirty="0" smtClean="0"/>
              <a:t>Mit Klick auf „Registrierung abschließen“ geben Sie Ihre Registrierung ab. Solange diese dann zur Prüfung bei </a:t>
            </a:r>
            <a:r>
              <a:rPr lang="de-DE" dirty="0" err="1" smtClean="0"/>
              <a:t>Grammer</a:t>
            </a:r>
            <a:r>
              <a:rPr lang="de-DE" dirty="0" smtClean="0"/>
              <a:t> liegt, können Sie nicht auf die Daten zugreifen und diese ändern. Erst nach erfolgter Freigabe bekommen Sie Ihre Zugangsdaten zu gesendet.</a:t>
            </a:r>
          </a:p>
        </p:txBody>
      </p:sp>
      <p:sp>
        <p:nvSpPr>
          <p:cNvPr id="9" name="Ellipse 8"/>
          <p:cNvSpPr/>
          <p:nvPr/>
        </p:nvSpPr>
        <p:spPr bwMode="auto">
          <a:xfrm>
            <a:off x="7624242" y="4453251"/>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1</a:t>
            </a:r>
          </a:p>
        </p:txBody>
      </p:sp>
    </p:spTree>
    <p:extLst>
      <p:ext uri="{BB962C8B-B14F-4D97-AF65-F5344CB8AC3E}">
        <p14:creationId xmlns:p14="http://schemas.microsoft.com/office/powerpoint/2010/main" val="586574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smtClean="0"/>
              <a:t>© GRAMMER AG, G. Kittel / B. Beller, Onboarding Manual ASTRAS</a:t>
            </a:r>
            <a:endParaRPr lang="de-DE" altLang="de-DE"/>
          </a:p>
        </p:txBody>
      </p:sp>
      <p:sp>
        <p:nvSpPr>
          <p:cNvPr id="6" name="Foliennummernplatzhalter 5"/>
          <p:cNvSpPr>
            <a:spLocks noGrp="1"/>
          </p:cNvSpPr>
          <p:nvPr>
            <p:ph type="sldNum" sz="quarter" idx="12"/>
          </p:nvPr>
        </p:nvSpPr>
        <p:spPr/>
        <p:txBody>
          <a:bodyPr/>
          <a:lstStyle/>
          <a:p>
            <a:r>
              <a:rPr lang="de-DE" altLang="de-DE"/>
              <a:t>Seite </a:t>
            </a:r>
            <a:fld id="{570C0927-40DF-4DC2-9F81-7555ADE623C0}" type="slidenum">
              <a:rPr lang="de-DE" altLang="de-DE"/>
              <a:pPr/>
              <a:t>3</a:t>
            </a:fld>
            <a:endParaRPr lang="de-DE" altLang="de-DE"/>
          </a:p>
        </p:txBody>
      </p:sp>
      <p:sp>
        <p:nvSpPr>
          <p:cNvPr id="17410" name="Rectangle 2"/>
          <p:cNvSpPr>
            <a:spLocks noGrp="1" noChangeArrowheads="1"/>
          </p:cNvSpPr>
          <p:nvPr>
            <p:ph type="title"/>
          </p:nvPr>
        </p:nvSpPr>
        <p:spPr>
          <a:xfrm>
            <a:off x="100013" y="333375"/>
            <a:ext cx="6851650" cy="490538"/>
          </a:xfrm>
        </p:spPr>
        <p:txBody>
          <a:bodyPr/>
          <a:lstStyle/>
          <a:p>
            <a:r>
              <a:rPr lang="de-DE" altLang="de-DE" dirty="0" smtClean="0"/>
              <a:t>Ausgangssituationen</a:t>
            </a:r>
            <a:endParaRPr lang="de-DE" altLang="de-DE" dirty="0"/>
          </a:p>
        </p:txBody>
      </p:sp>
      <p:sp>
        <p:nvSpPr>
          <p:cNvPr id="17411" name="Rectangle 3"/>
          <p:cNvSpPr>
            <a:spLocks noGrp="1" noChangeArrowheads="1"/>
          </p:cNvSpPr>
          <p:nvPr>
            <p:ph type="body" idx="1"/>
          </p:nvPr>
        </p:nvSpPr>
        <p:spPr>
          <a:xfrm>
            <a:off x="100013" y="981075"/>
            <a:ext cx="8694737" cy="1591209"/>
          </a:xfrm>
        </p:spPr>
        <p:txBody>
          <a:bodyPr/>
          <a:lstStyle/>
          <a:p>
            <a:pPr marL="457200" indent="-457200">
              <a:buFontTx/>
              <a:buAutoNum type="arabicPeriod"/>
            </a:pPr>
            <a:r>
              <a:rPr lang="de-DE" altLang="de-DE" sz="1800" dirty="0"/>
              <a:t>Sie stellen </a:t>
            </a:r>
            <a:r>
              <a:rPr lang="de-DE" altLang="de-DE" sz="1800" dirty="0" smtClean="0"/>
              <a:t>Sich selbst der </a:t>
            </a:r>
            <a:r>
              <a:rPr lang="de-DE" altLang="de-DE" sz="1800" dirty="0" err="1" smtClean="0"/>
              <a:t>Grammer</a:t>
            </a:r>
            <a:r>
              <a:rPr lang="de-DE" altLang="de-DE" sz="1800" dirty="0" smtClean="0"/>
              <a:t> AG vor.</a:t>
            </a:r>
          </a:p>
          <a:p>
            <a:pPr marL="457200" indent="-457200">
              <a:buFontTx/>
              <a:buAutoNum type="arabicPeriod"/>
            </a:pPr>
            <a:r>
              <a:rPr lang="de-DE" altLang="de-DE" sz="1800" dirty="0"/>
              <a:t>Ein Einkäufer der </a:t>
            </a:r>
            <a:r>
              <a:rPr lang="de-DE" altLang="de-DE" sz="1800" dirty="0" err="1"/>
              <a:t>Grammer</a:t>
            </a:r>
            <a:r>
              <a:rPr lang="de-DE" altLang="de-DE" sz="1800" dirty="0"/>
              <a:t> </a:t>
            </a:r>
            <a:r>
              <a:rPr lang="de-DE" altLang="de-DE" sz="1800" dirty="0" smtClean="0"/>
              <a:t>AG möchte Sie gerne für ein Event einladen, um von Ihnen ein Angebot zu erhalten.</a:t>
            </a:r>
          </a:p>
          <a:p>
            <a:pPr marL="0" indent="0">
              <a:buNone/>
            </a:pPr>
            <a:r>
              <a:rPr lang="de-DE" altLang="de-DE" sz="1800" dirty="0" smtClean="0"/>
              <a:t>In beiden Fällen erhalten Sie eine Einladungsmail nach diesem Muster: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40" y="2468731"/>
            <a:ext cx="8169638" cy="27869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feld 2"/>
          <p:cNvSpPr txBox="1"/>
          <p:nvPr/>
        </p:nvSpPr>
        <p:spPr>
          <a:xfrm>
            <a:off x="290557" y="5426579"/>
            <a:ext cx="7836493" cy="646331"/>
          </a:xfrm>
          <a:prstGeom prst="rect">
            <a:avLst/>
          </a:prstGeom>
          <a:noFill/>
        </p:spPr>
        <p:txBody>
          <a:bodyPr wrap="square" rtlCol="0">
            <a:spAutoFit/>
          </a:bodyPr>
          <a:lstStyle/>
          <a:p>
            <a:pPr algn="l"/>
            <a:r>
              <a:rPr lang="de-DE" dirty="0" smtClean="0"/>
              <a:t>Wenn sie diese oder eine ähnliche Mail erhalten, klicken Sie einfach auf den Link.</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38" y="1241657"/>
            <a:ext cx="8045726" cy="4000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Startseite</a:t>
            </a:r>
            <a:endParaRPr lang="de-DE" dirty="0"/>
          </a:p>
        </p:txBody>
      </p:sp>
      <p:sp>
        <p:nvSpPr>
          <p:cNvPr id="3" name="Inhaltsplatzhalter 2"/>
          <p:cNvSpPr>
            <a:spLocks noGrp="1"/>
          </p:cNvSpPr>
          <p:nvPr>
            <p:ph idx="1"/>
          </p:nvPr>
        </p:nvSpPr>
        <p:spPr>
          <a:xfrm>
            <a:off x="100013" y="908051"/>
            <a:ext cx="8694737" cy="408002"/>
          </a:xfrm>
        </p:spPr>
        <p:txBody>
          <a:bodyPr/>
          <a:lstStyle/>
          <a:p>
            <a:pPr marL="0" indent="0">
              <a:buNone/>
            </a:pPr>
            <a:r>
              <a:rPr lang="de-DE" sz="1800" dirty="0" smtClean="0"/>
              <a:t>Bei Klick auf den Link erscheint folgende Seite:</a:t>
            </a:r>
            <a:endParaRPr lang="de-DE" sz="1800"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smtClean="0"/>
              <a:t>© GRAMMER AG, G. Kittel / B. Beller, Onboarding Manual ASTRAS</a:t>
            </a:r>
            <a:endParaRPr lang="de-DE" altLang="de-DE"/>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4</a:t>
            </a:fld>
            <a:endParaRPr lang="de-DE" altLang="de-DE"/>
          </a:p>
        </p:txBody>
      </p:sp>
      <p:sp>
        <p:nvSpPr>
          <p:cNvPr id="7" name="Textfeld 6"/>
          <p:cNvSpPr txBox="1"/>
          <p:nvPr/>
        </p:nvSpPr>
        <p:spPr>
          <a:xfrm>
            <a:off x="85246" y="5306935"/>
            <a:ext cx="8998931" cy="923330"/>
          </a:xfrm>
          <a:prstGeom prst="rect">
            <a:avLst/>
          </a:prstGeom>
          <a:noFill/>
        </p:spPr>
        <p:txBody>
          <a:bodyPr wrap="square" rtlCol="0">
            <a:spAutoFit/>
          </a:bodyPr>
          <a:lstStyle/>
          <a:p>
            <a:pPr marL="342900" indent="-342900" algn="l">
              <a:buAutoNum type="arabicPeriod"/>
            </a:pPr>
            <a:r>
              <a:rPr lang="de-DE" dirty="0" smtClean="0"/>
              <a:t>Auswahl der Sprache in der Sie sich registrieren möchten.</a:t>
            </a:r>
          </a:p>
          <a:p>
            <a:pPr marL="342900" indent="-342900" algn="l">
              <a:buAutoNum type="arabicPeriod" startAt="2"/>
            </a:pPr>
            <a:r>
              <a:rPr lang="de-DE" dirty="0" smtClean="0"/>
              <a:t>Bei Klick auf „Neue Lieferantenregistrierung“ startet Ihre Selbstregistrierung.</a:t>
            </a:r>
          </a:p>
          <a:p>
            <a:pPr marL="342900" indent="-342900" algn="l">
              <a:buAutoNum type="arabicPeriod" startAt="2"/>
            </a:pPr>
            <a:r>
              <a:rPr lang="de-DE" dirty="0" smtClean="0"/>
              <a:t>Im offenen Aushang finden Sie alle wichtigen Dokumente der </a:t>
            </a:r>
            <a:r>
              <a:rPr lang="de-DE" dirty="0" err="1" smtClean="0"/>
              <a:t>Grammer</a:t>
            </a:r>
            <a:r>
              <a:rPr lang="de-DE" dirty="0" smtClean="0"/>
              <a:t> AG.</a:t>
            </a:r>
            <a:endParaRPr lang="de-DE" dirty="0"/>
          </a:p>
        </p:txBody>
      </p:sp>
      <p:sp>
        <p:nvSpPr>
          <p:cNvPr id="12" name="Ellipse 11"/>
          <p:cNvSpPr/>
          <p:nvPr/>
        </p:nvSpPr>
        <p:spPr bwMode="auto">
          <a:xfrm>
            <a:off x="6879366" y="1443408"/>
            <a:ext cx="444383" cy="45375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2</a:t>
            </a:r>
          </a:p>
        </p:txBody>
      </p:sp>
      <p:sp>
        <p:nvSpPr>
          <p:cNvPr id="13" name="Ellipse 12"/>
          <p:cNvSpPr/>
          <p:nvPr/>
        </p:nvSpPr>
        <p:spPr bwMode="auto">
          <a:xfrm>
            <a:off x="7105831" y="4748292"/>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1</a:t>
            </a:r>
          </a:p>
        </p:txBody>
      </p:sp>
      <p:sp>
        <p:nvSpPr>
          <p:cNvPr id="14" name="Ellipse 13"/>
          <p:cNvSpPr/>
          <p:nvPr/>
        </p:nvSpPr>
        <p:spPr bwMode="auto">
          <a:xfrm>
            <a:off x="6870818" y="2048319"/>
            <a:ext cx="444383" cy="45375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3</a:t>
            </a:r>
          </a:p>
        </p:txBody>
      </p:sp>
    </p:spTree>
    <p:extLst>
      <p:ext uri="{BB962C8B-B14F-4D97-AF65-F5344CB8AC3E}">
        <p14:creationId xmlns:p14="http://schemas.microsoft.com/office/powerpoint/2010/main" val="49018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Allgemeine Vorab-Informationen</a:t>
            </a:r>
            <a:endParaRPr lang="de-DE" dirty="0"/>
          </a:p>
        </p:txBody>
      </p:sp>
      <p:sp>
        <p:nvSpPr>
          <p:cNvPr id="3" name="Inhaltsplatzhalter 2"/>
          <p:cNvSpPr>
            <a:spLocks noGrp="1"/>
          </p:cNvSpPr>
          <p:nvPr>
            <p:ph idx="1"/>
          </p:nvPr>
        </p:nvSpPr>
        <p:spPr>
          <a:xfrm>
            <a:off x="213646" y="873866"/>
            <a:ext cx="8639798" cy="5326063"/>
          </a:xfrm>
        </p:spPr>
        <p:txBody>
          <a:bodyPr/>
          <a:lstStyle/>
          <a:p>
            <a:pPr marL="457200" indent="-457200">
              <a:buFont typeface="+mj-lt"/>
              <a:buAutoNum type="arabicParenR"/>
            </a:pPr>
            <a:r>
              <a:rPr lang="de-DE" sz="1800" dirty="0" smtClean="0"/>
              <a:t>Wir möchten Sie darauf hinweisen, dass alle von Ihnen bei der Selbstregistrierung gemachten Angaben rechtlich bindend sind.</a:t>
            </a:r>
          </a:p>
          <a:p>
            <a:pPr marL="457200" indent="-457200">
              <a:buFont typeface="+mj-lt"/>
              <a:buAutoNum type="arabicParenR"/>
            </a:pPr>
            <a:endParaRPr lang="de-DE" sz="1800" dirty="0"/>
          </a:p>
          <a:p>
            <a:pPr marL="457200" indent="-457200">
              <a:buFont typeface="+mj-lt"/>
              <a:buAutoNum type="arabicParenR"/>
            </a:pPr>
            <a:r>
              <a:rPr lang="de-DE" sz="1800" dirty="0" smtClean="0"/>
              <a:t>Bitte beachten Sie, dass Sie </a:t>
            </a:r>
            <a:r>
              <a:rPr lang="de-DE" sz="1800" b="1" dirty="0" smtClean="0">
                <a:solidFill>
                  <a:srgbClr val="FF0000"/>
                </a:solidFill>
              </a:rPr>
              <a:t>alle</a:t>
            </a:r>
            <a:r>
              <a:rPr lang="de-DE" sz="1800" dirty="0" smtClean="0"/>
              <a:t> Felder vollständig, sorgfältig und richtig ausfüllen. (Pflichtfelder sind in grüner Farbe gekennzeichnet.)</a:t>
            </a:r>
          </a:p>
          <a:p>
            <a:pPr marL="457200" indent="-457200">
              <a:buFont typeface="+mj-lt"/>
              <a:buAutoNum type="arabicParenR"/>
            </a:pPr>
            <a:endParaRPr lang="de-DE" sz="1800" dirty="0"/>
          </a:p>
          <a:p>
            <a:pPr marL="457200" indent="-457200">
              <a:buFont typeface="+mj-lt"/>
              <a:buAutoNum type="arabicParenR"/>
            </a:pPr>
            <a:r>
              <a:rPr lang="de-DE" sz="1800" dirty="0" smtClean="0"/>
              <a:t>Bitte registrieren Sie sich nur in deutscher oder englischer Sprache.</a:t>
            </a:r>
          </a:p>
          <a:p>
            <a:pPr marL="457200" indent="-457200">
              <a:buFont typeface="+mj-lt"/>
              <a:buAutoNum type="arabicParenR"/>
            </a:pPr>
            <a:endParaRPr lang="de-DE" sz="1800" dirty="0"/>
          </a:p>
          <a:p>
            <a:pPr marL="457200" indent="-457200">
              <a:buFont typeface="+mj-lt"/>
              <a:buAutoNum type="arabicParenR"/>
            </a:pPr>
            <a:r>
              <a:rPr lang="de-DE" sz="1800" dirty="0" smtClean="0"/>
              <a:t>Sollte ein Reiter in roter Farbe gekennzeichnet sein, haben Sie eine Information vergessen oder im falschen Format angegeben. Gehen Sie auf den betroffenen Reiter zurück und fügen die fehlenden Daten ein. Erst wenn alle Reiter in schwarzer Farbe geschrieben sind, können Sie die Registrierung abschließen.</a:t>
            </a:r>
          </a:p>
          <a:p>
            <a:pPr marL="457200" indent="-457200">
              <a:buFont typeface="+mj-lt"/>
              <a:buAutoNum type="arabicParenR"/>
            </a:pPr>
            <a:endParaRPr lang="de-DE" sz="1800" dirty="0"/>
          </a:p>
          <a:p>
            <a:pPr marL="457200" indent="-457200">
              <a:buFont typeface="+mj-lt"/>
              <a:buAutoNum type="arabicParenR"/>
            </a:pPr>
            <a:r>
              <a:rPr lang="de-DE" sz="1800" u="sng" dirty="0" smtClean="0"/>
              <a:t>Einmal im Jahr werden Sie aufgefordert Ihre Daten zu aktualisieren. Erst nach erfolgter Aktualisierung können Sie dann wieder auf Ausschreibungen zu greifen.</a:t>
            </a:r>
          </a:p>
          <a:p>
            <a:pPr marL="0" indent="0">
              <a:buNone/>
            </a:pP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5</a:t>
            </a:fld>
            <a:endParaRPr lang="de-DE" altLang="de-DE"/>
          </a:p>
        </p:txBody>
      </p:sp>
    </p:spTree>
    <p:extLst>
      <p:ext uri="{BB962C8B-B14F-4D97-AF65-F5344CB8AC3E}">
        <p14:creationId xmlns:p14="http://schemas.microsoft.com/office/powerpoint/2010/main" val="4117883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96"/>
          <a:stretch/>
        </p:blipFill>
        <p:spPr bwMode="auto">
          <a:xfrm>
            <a:off x="1394460" y="894844"/>
            <a:ext cx="6248629" cy="39458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de-DE" dirty="0" smtClean="0"/>
              <a:t> Reiter Persönliche Daten</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smtClean="0"/>
              <a:t>© GRAMMER AG, G. Kittel / B. Beller, Onboarding Manual ASTRAS</a:t>
            </a:r>
            <a:endParaRPr lang="de-DE" altLang="de-DE"/>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6</a:t>
            </a:fld>
            <a:endParaRPr lang="de-DE" altLang="de-DE"/>
          </a:p>
        </p:txBody>
      </p:sp>
      <p:sp>
        <p:nvSpPr>
          <p:cNvPr id="8" name="Textfeld 7"/>
          <p:cNvSpPr txBox="1"/>
          <p:nvPr/>
        </p:nvSpPr>
        <p:spPr>
          <a:xfrm>
            <a:off x="111095" y="4835043"/>
            <a:ext cx="8844898" cy="1477328"/>
          </a:xfrm>
          <a:prstGeom prst="rect">
            <a:avLst/>
          </a:prstGeom>
          <a:noFill/>
        </p:spPr>
        <p:txBody>
          <a:bodyPr wrap="square" rtlCol="0">
            <a:spAutoFit/>
          </a:bodyPr>
          <a:lstStyle/>
          <a:p>
            <a:pPr algn="l"/>
            <a:r>
              <a:rPr lang="de-DE" dirty="0" smtClean="0"/>
              <a:t>Hier geben Sie Ihre persönlichen Daten als Ansprechpartner an:</a:t>
            </a:r>
          </a:p>
          <a:p>
            <a:pPr marL="342900" indent="-342900" algn="l">
              <a:buAutoNum type="arabicPeriod"/>
            </a:pPr>
            <a:r>
              <a:rPr lang="de-DE" dirty="0" smtClean="0"/>
              <a:t>Die Telefon-Nr. und die Fax-Nr. müssen folgenden Format entsprechen: Z.B. +499621660</a:t>
            </a:r>
          </a:p>
          <a:p>
            <a:pPr marL="342900" indent="-342900" algn="l">
              <a:buAutoNum type="arabicPeriod"/>
            </a:pPr>
            <a:r>
              <a:rPr lang="de-DE" dirty="0" smtClean="0"/>
              <a:t>Es besteht die Möglichkeit, sich ein zufälliges Passwort erzeugen zu lassen. Dafür einfach auf den Button „Erzeugt ein zufälliges Passwort“ klicken. </a:t>
            </a:r>
            <a:endParaRPr lang="de-DE" dirty="0"/>
          </a:p>
        </p:txBody>
      </p:sp>
      <p:sp>
        <p:nvSpPr>
          <p:cNvPr id="10" name="Ellipse 9"/>
          <p:cNvSpPr/>
          <p:nvPr/>
        </p:nvSpPr>
        <p:spPr bwMode="auto">
          <a:xfrm>
            <a:off x="7583267" y="2558822"/>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1</a:t>
            </a:r>
          </a:p>
        </p:txBody>
      </p:sp>
      <p:sp>
        <p:nvSpPr>
          <p:cNvPr id="11" name="Ellipse 10"/>
          <p:cNvSpPr/>
          <p:nvPr/>
        </p:nvSpPr>
        <p:spPr bwMode="auto">
          <a:xfrm>
            <a:off x="7591813" y="3853489"/>
            <a:ext cx="444383" cy="45375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2</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3115"/>
          <a:stretch/>
        </p:blipFill>
        <p:spPr bwMode="auto">
          <a:xfrm>
            <a:off x="215412" y="894844"/>
            <a:ext cx="1179048" cy="3945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02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98" y="909780"/>
            <a:ext cx="7309886" cy="33860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de-DE" dirty="0" smtClean="0"/>
              <a:t>Reiter Firmendaten Teil 1</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smtClean="0"/>
              <a:t>© GRAMMER AG, G. Kittel / B. Beller, Onboarding Manual ASTRAS</a:t>
            </a:r>
            <a:endParaRPr lang="de-DE" altLang="de-DE"/>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7</a:t>
            </a:fld>
            <a:endParaRPr lang="de-DE" altLang="de-DE"/>
          </a:p>
        </p:txBody>
      </p:sp>
      <p:sp>
        <p:nvSpPr>
          <p:cNvPr id="8" name="Textfeld 7"/>
          <p:cNvSpPr txBox="1"/>
          <p:nvPr/>
        </p:nvSpPr>
        <p:spPr>
          <a:xfrm>
            <a:off x="111095" y="4372267"/>
            <a:ext cx="8844898" cy="2031325"/>
          </a:xfrm>
          <a:prstGeom prst="rect">
            <a:avLst/>
          </a:prstGeom>
          <a:noFill/>
        </p:spPr>
        <p:txBody>
          <a:bodyPr wrap="square" rtlCol="0">
            <a:spAutoFit/>
          </a:bodyPr>
          <a:lstStyle/>
          <a:p>
            <a:pPr algn="l"/>
            <a:r>
              <a:rPr lang="de-DE" dirty="0" smtClean="0"/>
              <a:t>Hier geben Sie Ihre Firmendaten ein:</a:t>
            </a:r>
          </a:p>
          <a:p>
            <a:pPr marL="342900" indent="-342900" algn="l">
              <a:buAutoNum type="arabicPeriod"/>
            </a:pPr>
            <a:r>
              <a:rPr lang="de-DE" dirty="0" smtClean="0"/>
              <a:t>Dieser Link bringt Sie zu diesem </a:t>
            </a:r>
            <a:r>
              <a:rPr lang="de-DE" dirty="0" err="1" smtClean="0"/>
              <a:t>Onboarding</a:t>
            </a:r>
            <a:r>
              <a:rPr lang="de-DE" dirty="0" smtClean="0"/>
              <a:t> Manual, um Ihnen den Registrierungsprozess zu vereinfachen.</a:t>
            </a:r>
          </a:p>
          <a:p>
            <a:pPr marL="342900" indent="-342900" algn="l">
              <a:buAutoNum type="arabicPeriod"/>
            </a:pPr>
            <a:r>
              <a:rPr lang="de-DE" dirty="0" smtClean="0"/>
              <a:t>Entscheiden Sie bitte, ob Sie Serien – oder NPM-Lieferant sind! (Erklärung dazu finden Sie auf der nächsten Folie.)</a:t>
            </a:r>
          </a:p>
          <a:p>
            <a:pPr marL="342900" indent="-342900" algn="l">
              <a:buAutoNum type="arabicPeriod"/>
            </a:pPr>
            <a:r>
              <a:rPr lang="de-DE" dirty="0" smtClean="0"/>
              <a:t>Falls Sie ein europäisches Unternehmen sind, müssen Sie hier die D-U-N-S / UPIK angeben.</a:t>
            </a:r>
            <a:endParaRPr lang="de-DE" dirty="0"/>
          </a:p>
        </p:txBody>
      </p:sp>
      <p:sp>
        <p:nvSpPr>
          <p:cNvPr id="9" name="Ellipse 8"/>
          <p:cNvSpPr/>
          <p:nvPr/>
        </p:nvSpPr>
        <p:spPr bwMode="auto">
          <a:xfrm>
            <a:off x="2229323" y="1254293"/>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1</a:t>
            </a:r>
          </a:p>
        </p:txBody>
      </p:sp>
      <p:sp>
        <p:nvSpPr>
          <p:cNvPr id="10" name="Ellipse 9"/>
          <p:cNvSpPr/>
          <p:nvPr/>
        </p:nvSpPr>
        <p:spPr bwMode="auto">
          <a:xfrm>
            <a:off x="6160698" y="1163361"/>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2</a:t>
            </a:r>
          </a:p>
        </p:txBody>
      </p:sp>
      <p:sp>
        <p:nvSpPr>
          <p:cNvPr id="11" name="Ellipse 10"/>
          <p:cNvSpPr/>
          <p:nvPr/>
        </p:nvSpPr>
        <p:spPr bwMode="auto">
          <a:xfrm>
            <a:off x="3289263" y="1541446"/>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3</a:t>
            </a:r>
          </a:p>
        </p:txBody>
      </p:sp>
    </p:spTree>
    <p:extLst>
      <p:ext uri="{BB962C8B-B14F-4D97-AF65-F5344CB8AC3E}">
        <p14:creationId xmlns:p14="http://schemas.microsoft.com/office/powerpoint/2010/main" val="82135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Unterscheidung Serie und NPM</a:t>
            </a:r>
            <a:endParaRPr lang="de-DE" dirty="0"/>
          </a:p>
        </p:txBody>
      </p:sp>
      <p:sp>
        <p:nvSpPr>
          <p:cNvPr id="3" name="Inhaltsplatzhalter 2"/>
          <p:cNvSpPr>
            <a:spLocks noGrp="1"/>
          </p:cNvSpPr>
          <p:nvPr>
            <p:ph idx="1"/>
          </p:nvPr>
        </p:nvSpPr>
        <p:spPr/>
        <p:txBody>
          <a:bodyPr/>
          <a:lstStyle/>
          <a:p>
            <a:pPr marL="457200" indent="-457200">
              <a:buFont typeface="+mj-lt"/>
              <a:buAutoNum type="arabicPeriod"/>
            </a:pPr>
            <a:r>
              <a:rPr lang="de-DE" dirty="0" smtClean="0"/>
              <a:t>Sie sind Serien-Lieferant, wenn sie Teile für folgende Materialgruppen anbieten:</a:t>
            </a:r>
          </a:p>
          <a:p>
            <a:pPr marL="0" indent="0">
              <a:buNone/>
            </a:pPr>
            <a:r>
              <a:rPr lang="de-DE" dirty="0"/>
              <a:t>	</a:t>
            </a:r>
            <a:r>
              <a:rPr lang="de-DE" dirty="0" smtClean="0"/>
              <a:t>Plastics, Steel, </a:t>
            </a:r>
            <a:r>
              <a:rPr lang="de-DE" dirty="0" err="1" smtClean="0"/>
              <a:t>Chemics</a:t>
            </a:r>
            <a:r>
              <a:rPr lang="de-DE" dirty="0" smtClean="0"/>
              <a:t>, </a:t>
            </a:r>
            <a:r>
              <a:rPr lang="de-DE" dirty="0" err="1" smtClean="0"/>
              <a:t>Coverings</a:t>
            </a:r>
            <a:r>
              <a:rPr lang="de-DE" dirty="0" smtClean="0"/>
              <a:t>, </a:t>
            </a:r>
            <a:r>
              <a:rPr lang="de-DE" dirty="0" err="1" smtClean="0"/>
              <a:t>Foam</a:t>
            </a:r>
            <a:r>
              <a:rPr lang="de-DE" dirty="0" smtClean="0"/>
              <a:t>, 	</a:t>
            </a:r>
            <a:r>
              <a:rPr lang="de-DE" dirty="0" err="1" smtClean="0"/>
              <a:t>Mechatronics</a:t>
            </a:r>
            <a:r>
              <a:rPr lang="de-DE" dirty="0" smtClean="0"/>
              <a:t>, Electronics, Casting</a:t>
            </a:r>
          </a:p>
          <a:p>
            <a:pPr marL="0" indent="0">
              <a:buNone/>
            </a:pPr>
            <a:endParaRPr lang="de-DE" dirty="0"/>
          </a:p>
          <a:p>
            <a:pPr marL="457200" indent="-457200">
              <a:buFont typeface="+mj-lt"/>
              <a:buAutoNum type="arabicPeriod" startAt="2"/>
            </a:pPr>
            <a:r>
              <a:rPr lang="de-DE" dirty="0" smtClean="0"/>
              <a:t>Sie sind Lieferant für Nichtproduktionsmaterial, wenn Sie Dienstleistungen / Teile für folgende Materialgruppen anbieten:</a:t>
            </a:r>
          </a:p>
          <a:p>
            <a:pPr marL="0" indent="0">
              <a:buNone/>
            </a:pPr>
            <a:r>
              <a:rPr lang="de-DE" dirty="0"/>
              <a:t>	</a:t>
            </a:r>
            <a:r>
              <a:rPr lang="de-DE" dirty="0" err="1" smtClean="0"/>
              <a:t>Investgüter</a:t>
            </a:r>
            <a:r>
              <a:rPr lang="de-DE" dirty="0" smtClean="0"/>
              <a:t> MRO, Services , Logistik, Verpackungen, 	Tooling</a:t>
            </a:r>
            <a:endParaRPr lang="de-DE"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smtClean="0"/>
              <a:t>© GRAMMER AG, G. Kittel / B. Beller, Onboarding Manual ASTRAS</a:t>
            </a:r>
            <a:endParaRPr lang="de-DE" altLang="de-DE"/>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8</a:t>
            </a:fld>
            <a:endParaRPr lang="de-DE" altLang="de-DE"/>
          </a:p>
        </p:txBody>
      </p:sp>
    </p:spTree>
    <p:extLst>
      <p:ext uri="{BB962C8B-B14F-4D97-AF65-F5344CB8AC3E}">
        <p14:creationId xmlns:p14="http://schemas.microsoft.com/office/powerpoint/2010/main" val="323338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359"/>
          <a:stretch/>
        </p:blipFill>
        <p:spPr bwMode="auto">
          <a:xfrm>
            <a:off x="92575" y="870438"/>
            <a:ext cx="6589110" cy="3411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el 1"/>
          <p:cNvSpPr>
            <a:spLocks noGrp="1"/>
          </p:cNvSpPr>
          <p:nvPr>
            <p:ph type="title"/>
          </p:nvPr>
        </p:nvSpPr>
        <p:spPr/>
        <p:txBody>
          <a:bodyPr/>
          <a:lstStyle/>
          <a:p>
            <a:r>
              <a:rPr lang="de-DE" dirty="0" smtClean="0"/>
              <a:t>Reiter Firmendaten Teil 2</a:t>
            </a:r>
            <a:endParaRPr lang="de-DE" dirty="0"/>
          </a:p>
        </p:txBody>
      </p:sp>
      <p:sp>
        <p:nvSpPr>
          <p:cNvPr id="3" name="Inhaltsplatzhalter 2"/>
          <p:cNvSpPr>
            <a:spLocks noGrp="1"/>
          </p:cNvSpPr>
          <p:nvPr>
            <p:ph idx="1"/>
          </p:nvPr>
        </p:nvSpPr>
        <p:spPr>
          <a:xfrm>
            <a:off x="100013" y="4238717"/>
            <a:ext cx="8694737" cy="2123586"/>
          </a:xfrm>
        </p:spPr>
        <p:txBody>
          <a:bodyPr/>
          <a:lstStyle/>
          <a:p>
            <a:pPr marL="0" indent="0">
              <a:buNone/>
            </a:pPr>
            <a:r>
              <a:rPr lang="de-DE" sz="1800" dirty="0"/>
              <a:t>Hier geben Sie </a:t>
            </a:r>
            <a:r>
              <a:rPr lang="de-DE" sz="1800" dirty="0" smtClean="0"/>
              <a:t>die Adressdaten und allgemeinen Kontaktdaten an</a:t>
            </a:r>
            <a:r>
              <a:rPr lang="de-DE" sz="1800" dirty="0"/>
              <a:t>:</a:t>
            </a:r>
          </a:p>
          <a:p>
            <a:pPr>
              <a:buSzPct val="100000"/>
              <a:buAutoNum type="arabicPeriod"/>
            </a:pPr>
            <a:r>
              <a:rPr lang="de-DE" sz="1800" dirty="0"/>
              <a:t>Die Telefon-Nr. und die Fax-Nr. müssen folgenden Format entsprechen: Z.B. +499621660</a:t>
            </a:r>
          </a:p>
          <a:p>
            <a:pPr>
              <a:buSzPct val="100000"/>
              <a:buAutoNum type="arabicPeriod"/>
            </a:pPr>
            <a:r>
              <a:rPr lang="de-DE" sz="1800" dirty="0" smtClean="0"/>
              <a:t>Bitte geben Sie hier eine allgemeine E-Mailadresse an, z.B. </a:t>
            </a:r>
            <a:r>
              <a:rPr lang="de-DE" sz="1800" dirty="0" smtClean="0">
                <a:hlinkClick r:id="rId3"/>
              </a:rPr>
              <a:t>info@grammer.com</a:t>
            </a:r>
            <a:r>
              <a:rPr lang="de-DE" sz="1800" dirty="0"/>
              <a:t> </a:t>
            </a:r>
            <a:r>
              <a:rPr lang="de-DE" sz="1800" dirty="0" smtClean="0"/>
              <a:t>und achten auf Aktualität, da hierüber alle Bestellungen / Lieferabrufe laufen.</a:t>
            </a:r>
          </a:p>
          <a:p>
            <a:pPr>
              <a:buSzPct val="100000"/>
              <a:buAutoNum type="arabicPeriod"/>
            </a:pPr>
            <a:r>
              <a:rPr lang="de-DE" sz="1800" dirty="0" smtClean="0"/>
              <a:t>Wenn Sie auf diesen Button klicken, gelangen Sie in eine Auflistung der verschiedenen Bundesländer je Land.</a:t>
            </a:r>
            <a:endParaRPr lang="de-DE" sz="1800" dirty="0"/>
          </a:p>
          <a:p>
            <a:endParaRPr lang="de-DE" sz="1800" dirty="0"/>
          </a:p>
        </p:txBody>
      </p:sp>
      <p:sp>
        <p:nvSpPr>
          <p:cNvPr id="4" name="Datumsplatzhalter 3"/>
          <p:cNvSpPr>
            <a:spLocks noGrp="1"/>
          </p:cNvSpPr>
          <p:nvPr>
            <p:ph type="dt" sz="half" idx="10"/>
          </p:nvPr>
        </p:nvSpPr>
        <p:spPr/>
        <p:txBody>
          <a:bodyPr/>
          <a:lstStyle/>
          <a:p>
            <a:r>
              <a:rPr lang="de-DE" altLang="de-DE" smtClean="0"/>
              <a:t>27.02.2019</a:t>
            </a:r>
            <a:endParaRPr lang="de-DE" altLang="de-DE"/>
          </a:p>
        </p:txBody>
      </p:sp>
      <p:sp>
        <p:nvSpPr>
          <p:cNvPr id="5" name="Fußzeilenplatzhalter 4"/>
          <p:cNvSpPr>
            <a:spLocks noGrp="1"/>
          </p:cNvSpPr>
          <p:nvPr>
            <p:ph type="ftr" sz="quarter" idx="11"/>
          </p:nvPr>
        </p:nvSpPr>
        <p:spPr/>
        <p:txBody>
          <a:bodyPr/>
          <a:lstStyle/>
          <a:p>
            <a:r>
              <a:rPr lang="de-DE" altLang="de-DE" dirty="0" smtClean="0"/>
              <a:t>© GRAMMER AG, G. Kittel / B. Beller, </a:t>
            </a:r>
            <a:r>
              <a:rPr lang="de-DE" altLang="de-DE" dirty="0" err="1" smtClean="0"/>
              <a:t>Onboarding</a:t>
            </a:r>
            <a:r>
              <a:rPr lang="de-DE" altLang="de-DE" dirty="0" smtClean="0"/>
              <a:t> Manual ASTRAS</a:t>
            </a:r>
            <a:endParaRPr lang="de-DE" altLang="de-DE" dirty="0"/>
          </a:p>
        </p:txBody>
      </p:sp>
      <p:sp>
        <p:nvSpPr>
          <p:cNvPr id="6" name="Foliennummernplatzhalter 5"/>
          <p:cNvSpPr>
            <a:spLocks noGrp="1"/>
          </p:cNvSpPr>
          <p:nvPr>
            <p:ph type="sldNum" sz="quarter" idx="12"/>
          </p:nvPr>
        </p:nvSpPr>
        <p:spPr/>
        <p:txBody>
          <a:bodyPr/>
          <a:lstStyle/>
          <a:p>
            <a:r>
              <a:rPr lang="de-DE" altLang="de-DE" smtClean="0"/>
              <a:t>Seite </a:t>
            </a:r>
            <a:fld id="{4DDD200A-B41F-49C0-A698-FC6DEECB6360}" type="slidenum">
              <a:rPr lang="de-DE" altLang="de-DE" smtClean="0"/>
              <a:pPr/>
              <a:t>9</a:t>
            </a:fld>
            <a:endParaRPr lang="de-DE" altLang="de-DE"/>
          </a:p>
        </p:txBody>
      </p:sp>
      <p:sp>
        <p:nvSpPr>
          <p:cNvPr id="8" name="Ellipse 7"/>
          <p:cNvSpPr/>
          <p:nvPr/>
        </p:nvSpPr>
        <p:spPr bwMode="auto">
          <a:xfrm>
            <a:off x="6619611" y="1242757"/>
            <a:ext cx="435835" cy="435835"/>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1</a:t>
            </a:r>
          </a:p>
        </p:txBody>
      </p:sp>
      <p:sp>
        <p:nvSpPr>
          <p:cNvPr id="9" name="Ellipse 8"/>
          <p:cNvSpPr/>
          <p:nvPr/>
        </p:nvSpPr>
        <p:spPr bwMode="auto">
          <a:xfrm>
            <a:off x="6637829" y="3110003"/>
            <a:ext cx="444383" cy="45375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2</a:t>
            </a:r>
          </a:p>
        </p:txBody>
      </p:sp>
      <p:sp>
        <p:nvSpPr>
          <p:cNvPr id="10" name="Ellipse 9"/>
          <p:cNvSpPr/>
          <p:nvPr/>
        </p:nvSpPr>
        <p:spPr bwMode="auto">
          <a:xfrm>
            <a:off x="2202257" y="2357142"/>
            <a:ext cx="444383" cy="45375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rPr>
              <a:t>3</a:t>
            </a:r>
          </a:p>
        </p:txBody>
      </p:sp>
    </p:spTree>
    <p:extLst>
      <p:ext uri="{BB962C8B-B14F-4D97-AF65-F5344CB8AC3E}">
        <p14:creationId xmlns:p14="http://schemas.microsoft.com/office/powerpoint/2010/main" val="3391340506"/>
      </p:ext>
    </p:extLst>
  </p:cSld>
  <p:clrMapOvr>
    <a:masterClrMapping/>
  </p:clrMapOvr>
</p:sld>
</file>

<file path=ppt/theme/theme1.xml><?xml version="1.0" encoding="utf-8"?>
<a:theme xmlns:a="http://schemas.openxmlformats.org/drawingml/2006/main" name="Entwurf_Musterregistrierung">
  <a:themeElements>
    <a:clrScheme name="Präsentation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2003">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800" b="0" i="0" u="none" strike="noStrike" cap="none" normalizeH="0" baseline="0" smtClean="0">
            <a:ln>
              <a:noFill/>
            </a:ln>
            <a:solidFill>
              <a:schemeClr val="tx1"/>
            </a:solidFill>
            <a:effectLst/>
            <a:latin typeface="Arial" charset="0"/>
          </a:defRPr>
        </a:defPPr>
      </a:lstStyle>
    </a:lnDef>
  </a:objectDefaults>
  <a:extraClrSchemeLst>
    <a:extraClrScheme>
      <a:clrScheme name="Präsentation200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Entwurf_Musterregistrierung</Template>
  <TotalTime>0</TotalTime>
  <Words>1983</Words>
  <Application>Microsoft Office PowerPoint</Application>
  <PresentationFormat>Bildschirmpräsentation (4:3)</PresentationFormat>
  <Paragraphs>227</Paragraphs>
  <Slides>29</Slides>
  <Notes>0</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Entwurf_Musterregistrierung</vt:lpstr>
      <vt:lpstr>Musterregistrierung / Manual für das Lieferantenportal ASTRAS der Grammer AG</vt:lpstr>
      <vt:lpstr>Einleitung</vt:lpstr>
      <vt:lpstr>Ausgangssituationen</vt:lpstr>
      <vt:lpstr>Startseite</vt:lpstr>
      <vt:lpstr>Allgemeine Vorab-Informationen</vt:lpstr>
      <vt:lpstr> Reiter Persönliche Daten</vt:lpstr>
      <vt:lpstr>Reiter Firmendaten Teil 1</vt:lpstr>
      <vt:lpstr>Unterscheidung Serie und NPM</vt:lpstr>
      <vt:lpstr>Reiter Firmendaten Teil 2</vt:lpstr>
      <vt:lpstr>Reiter Angaben Produktionsbetrieb</vt:lpstr>
      <vt:lpstr>Reiter Angaben Entwicklung / Konstruktion</vt:lpstr>
      <vt:lpstr>Reiter Angaben Qualitätsmanagement Teil 1</vt:lpstr>
      <vt:lpstr>Reiter Angaben Qualitätsmanagement Teil 2</vt:lpstr>
      <vt:lpstr>Reiter Angaben Logistik</vt:lpstr>
      <vt:lpstr>Reiter Erweiterte Zertifikate</vt:lpstr>
      <vt:lpstr>Reiter Datenverarbeitung Teil 1</vt:lpstr>
      <vt:lpstr>Reiter Datenverarbeitung Teil 2</vt:lpstr>
      <vt:lpstr>Reiter Verträge</vt:lpstr>
      <vt:lpstr>Reiter Informationen</vt:lpstr>
      <vt:lpstr>Reiter Materialgruppen Teil 1</vt:lpstr>
      <vt:lpstr>Reiter Materialgruppen Teil 2</vt:lpstr>
      <vt:lpstr>Reiter Produktionsstandorte</vt:lpstr>
      <vt:lpstr>Reiter Division</vt:lpstr>
      <vt:lpstr>Reiter Dokumente</vt:lpstr>
      <vt:lpstr>Reiter Zertifikate</vt:lpstr>
      <vt:lpstr>Reiter Ansprechpartner (Serienlieferanten)</vt:lpstr>
      <vt:lpstr>Reiter Ansprechpartner (NPM - Lieferanten)</vt:lpstr>
      <vt:lpstr>Reiter Allgemeine Nutzungsbedingungen</vt:lpstr>
      <vt:lpstr>Reiter Abschicken</vt:lpstr>
    </vt:vector>
  </TitlesOfParts>
  <Company>GRAMMER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Musterregistrierung für das Lieferantenportal ASTRAS der Grammer AG</dc:title>
  <dc:creator>Beller Bastian</dc:creator>
  <cp:lastModifiedBy>Koenner Astrid</cp:lastModifiedBy>
  <cp:revision>65</cp:revision>
  <dcterms:created xsi:type="dcterms:W3CDTF">2018-08-22T12:30:06Z</dcterms:created>
  <dcterms:modified xsi:type="dcterms:W3CDTF">2019-09-26T09:33:22Z</dcterms:modified>
</cp:coreProperties>
</file>